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8" r:id="rId4"/>
    <p:sldId id="279" r:id="rId5"/>
    <p:sldId id="280" r:id="rId6"/>
    <p:sldId id="281" r:id="rId7"/>
    <p:sldId id="277" r:id="rId8"/>
    <p:sldId id="282" r:id="rId9"/>
    <p:sldId id="283" r:id="rId10"/>
    <p:sldId id="284" r:id="rId11"/>
    <p:sldId id="285" r:id="rId12"/>
    <p:sldId id="292" r:id="rId13"/>
    <p:sldId id="294" r:id="rId14"/>
    <p:sldId id="286" r:id="rId15"/>
    <p:sldId id="289" r:id="rId16"/>
    <p:sldId id="257" r:id="rId17"/>
    <p:sldId id="258" r:id="rId18"/>
    <p:sldId id="261" r:id="rId19"/>
    <p:sldId id="260" r:id="rId20"/>
    <p:sldId id="262" r:id="rId21"/>
    <p:sldId id="263" r:id="rId22"/>
    <p:sldId id="265" r:id="rId23"/>
    <p:sldId id="266" r:id="rId24"/>
    <p:sldId id="267" r:id="rId25"/>
    <p:sldId id="268" r:id="rId26"/>
    <p:sldId id="270" r:id="rId27"/>
    <p:sldId id="269" r:id="rId28"/>
    <p:sldId id="273" r:id="rId29"/>
    <p:sldId id="274" r:id="rId30"/>
    <p:sldId id="272" r:id="rId31"/>
    <p:sldId id="291" r:id="rId32"/>
    <p:sldId id="290" r:id="rId33"/>
    <p:sldId id="295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440"/>
    <a:srgbClr val="464646"/>
    <a:srgbClr val="E73B37"/>
    <a:srgbClr val="2E75B6"/>
    <a:srgbClr val="FFC000"/>
    <a:srgbClr val="F4F4F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150E3-9463-2375-EB87-F6341B237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34730E-74E6-27F8-439C-974FEDA1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05B209-11CD-D563-B2D5-5098272C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63401C-4E4A-48BD-8E11-CD9A07C3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012D51-7923-22B3-3F27-B51F4260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DFFF3-A94F-AEA4-0BDF-4D1579F9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8CCD8E-7766-43E9-F41C-94A2F5458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168BF0-3BCD-92A1-8D9D-45401628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D5BCB7-04D6-D91E-DC1D-2E9DCAC2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C9FD5-F054-08C9-263C-EB49471A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2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47B04C-D542-E007-B6C1-243AB11D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4B3F4-7470-BFFB-B7DD-6E54883C8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2C8FF2-2425-C6E9-A14D-5D8CDE82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C9741B-B0F1-5290-8A12-1D3A166B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659D-58B1-F99F-39AB-D441E0A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1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0FFAF-167D-5173-DAFD-AB294024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77BAC7-3F3E-B7FA-75EE-AB23F07BA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B4C656-7C71-1DD8-5171-896A4A39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59B514-6E11-9834-2527-D8B65DE6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B57E53-C0E0-B42E-6056-456902A3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26B72-F7F5-3FBC-F2CB-8B25DD5A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C47E7-28B6-66DA-6105-64D54CF77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AC910D-BC6E-5745-F8C6-87BBFBD5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05806-3599-64D9-E23D-E752E640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5A0DAD-44A1-6705-0C51-90C4FCA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0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FC50E-DB7F-9113-6ABD-BEAFD145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78A17-395A-DBEE-3EA0-F5086ACE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33774E-AA68-A17C-BBB3-3026C1CD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AEAB8-1C73-0F55-C144-C9050B4D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9502A4-BC75-C7F2-323A-65BB5A13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3954E0-7A99-B8F0-D9E6-4B7E5103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9FE45-4DA3-8288-D404-4C50BC9C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B98878-7679-6BA2-5A16-2D55C8628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2E747E-8CF2-A21D-6377-4DD1D470A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B0E579-1B65-D8DC-0515-1692092FB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344680-DCD4-18B2-15BE-5D74DB055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A2ABE5-800D-1980-20B0-B40CFF28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A20C20-5B48-48ED-00FA-2567E2AB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23D40B9-FAED-2B62-BE20-52256944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AFBF5-B83A-30BB-7554-1F1762C9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A7988E-91A0-BB60-7CC4-67D0DD06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5EA303-4992-7F8C-5AA9-C939AC06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BCD2C3-C2FD-D1FA-6973-25CFF854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4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8B10CE-D475-76CB-B034-C9A84C45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DF0867-478B-D02C-F511-1031BA1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0D6475-66D6-625E-1D62-02B32A1E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8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0064D-A7CC-E489-7FF8-67CDD555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E6013-C7BE-AEB7-EC81-28116F27D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10C8A2-4327-A238-1389-FBD92C45C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30C9D0-50D2-510C-B824-C8156FA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75AA94-428C-FB33-826C-2151494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AE4A6-87EC-6F4C-D833-DC4685FF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08B38-B310-18CE-07AF-D0B22CBB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F23F46-024D-84E9-4C76-6E6FA8654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4D4772-3DDA-8600-B9DF-74581342F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DC4AA5-FD0A-069C-BDAB-2F3D3B5D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ABDC4-0339-9893-DE9B-BAAAA56C7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DC2FED-C81E-FBB7-9BD1-9A943BEE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9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A3771F1-B816-476E-997D-97751E0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4D62FE-1296-9989-2938-BA9E43E24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E0990C-5423-75A2-2404-B84D644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80F47-7801-4632-890D-2542FD26765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E93C8A-76B0-96A4-FC6D-8BD82012B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65E99B-2732-7DED-6F1D-C873B68F9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E8C4C-6745-4452-B6F9-96B7F3EC7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6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B26AF9-9290-CBEF-C861-C68FA8E95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933" y="3827844"/>
            <a:ext cx="6766405" cy="1168188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E"/>
                </a:solidFill>
              </a:rPr>
              <a:t>Travail d’été 2024</a:t>
            </a:r>
            <a:endParaRPr lang="en-US">
              <a:solidFill>
                <a:srgbClr val="FFFFFE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2E2BA5-F2E2-7B22-835B-0A6617864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3933" y="5088106"/>
            <a:ext cx="6766405" cy="1168189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E"/>
                </a:solidFill>
              </a:rPr>
              <a:t>Julien Thibodeau</a:t>
            </a:r>
            <a:endParaRPr lang="en-US">
              <a:solidFill>
                <a:srgbClr val="FFFFFE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aphique 8" descr="Pêche avec un remplissage uni">
            <a:extLst>
              <a:ext uri="{FF2B5EF4-FFF2-40B4-BE49-F238E27FC236}">
                <a16:creationId xmlns:a16="http://schemas.microsoft.com/office/drawing/2014/main" id="{5C235DC6-896D-0A18-FCB6-5F1ADB77A92E}"/>
              </a:ext>
            </a:extLst>
          </p:cNvPr>
          <p:cNvGrpSpPr/>
          <p:nvPr/>
        </p:nvGrpSpPr>
        <p:grpSpPr>
          <a:xfrm>
            <a:off x="369168" y="2316408"/>
            <a:ext cx="2650884" cy="2090358"/>
            <a:chOff x="369168" y="2316408"/>
            <a:chExt cx="2650884" cy="2090358"/>
          </a:xfrm>
          <a:solidFill>
            <a:schemeClr val="accent5">
              <a:lumMod val="75000"/>
            </a:schemeClr>
          </a:solidFill>
        </p:grpSpPr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3A29AE21-D1C1-2F86-B7FD-8D2852FC762B}"/>
                </a:ext>
              </a:extLst>
            </p:cNvPr>
            <p:cNvSpPr/>
            <p:nvPr/>
          </p:nvSpPr>
          <p:spPr>
            <a:xfrm>
              <a:off x="880144" y="2787126"/>
              <a:ext cx="1536026" cy="737045"/>
            </a:xfrm>
            <a:custGeom>
              <a:avLst/>
              <a:gdLst>
                <a:gd name="connsiteX0" fmla="*/ 244649 w 1536026"/>
                <a:gd name="connsiteY0" fmla="*/ 476912 h 737045"/>
                <a:gd name="connsiteX1" fmla="*/ 631753 w 1536026"/>
                <a:gd name="connsiteY1" fmla="*/ 560526 h 737045"/>
                <a:gd name="connsiteX2" fmla="*/ 594591 w 1536026"/>
                <a:gd name="connsiteY2" fmla="*/ 737045 h 737045"/>
                <a:gd name="connsiteX3" fmla="*/ 845434 w 1536026"/>
                <a:gd name="connsiteY3" fmla="*/ 603882 h 737045"/>
                <a:gd name="connsiteX4" fmla="*/ 978598 w 1536026"/>
                <a:gd name="connsiteY4" fmla="*/ 613172 h 737045"/>
                <a:gd name="connsiteX5" fmla="*/ 1536027 w 1536026"/>
                <a:gd name="connsiteY5" fmla="*/ 368523 h 737045"/>
                <a:gd name="connsiteX6" fmla="*/ 978598 w 1536026"/>
                <a:gd name="connsiteY6" fmla="*/ 123873 h 737045"/>
                <a:gd name="connsiteX7" fmla="*/ 845434 w 1536026"/>
                <a:gd name="connsiteY7" fmla="*/ 133164 h 737045"/>
                <a:gd name="connsiteX8" fmla="*/ 594591 w 1536026"/>
                <a:gd name="connsiteY8" fmla="*/ 0 h 737045"/>
                <a:gd name="connsiteX9" fmla="*/ 631753 w 1536026"/>
                <a:gd name="connsiteY9" fmla="*/ 176519 h 737045"/>
                <a:gd name="connsiteX10" fmla="*/ 244649 w 1536026"/>
                <a:gd name="connsiteY10" fmla="*/ 260134 h 737045"/>
                <a:gd name="connsiteX11" fmla="*/ 0 w 1536026"/>
                <a:gd name="connsiteY11" fmla="*/ 120776 h 737045"/>
                <a:gd name="connsiteX12" fmla="*/ 52646 w 1536026"/>
                <a:gd name="connsiteY12" fmla="*/ 365426 h 737045"/>
                <a:gd name="connsiteX13" fmla="*/ 0 w 1536026"/>
                <a:gd name="connsiteY13" fmla="*/ 610075 h 737045"/>
                <a:gd name="connsiteX14" fmla="*/ 244649 w 1536026"/>
                <a:gd name="connsiteY14" fmla="*/ 476912 h 737045"/>
                <a:gd name="connsiteX15" fmla="*/ 1272796 w 1536026"/>
                <a:gd name="connsiteY15" fmla="*/ 266327 h 737045"/>
                <a:gd name="connsiteX16" fmla="*/ 1306862 w 1536026"/>
                <a:gd name="connsiteY16" fmla="*/ 300392 h 737045"/>
                <a:gd name="connsiteX17" fmla="*/ 1272796 w 1536026"/>
                <a:gd name="connsiteY17" fmla="*/ 334457 h 737045"/>
                <a:gd name="connsiteX18" fmla="*/ 1238731 w 1536026"/>
                <a:gd name="connsiteY18" fmla="*/ 300392 h 737045"/>
                <a:gd name="connsiteX19" fmla="*/ 1272796 w 1536026"/>
                <a:gd name="connsiteY19" fmla="*/ 266327 h 73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6026" h="737045">
                  <a:moveTo>
                    <a:pt x="244649" y="476912"/>
                  </a:moveTo>
                  <a:cubicBezTo>
                    <a:pt x="340651" y="476912"/>
                    <a:pt x="480008" y="523364"/>
                    <a:pt x="631753" y="560526"/>
                  </a:cubicBezTo>
                  <a:cubicBezTo>
                    <a:pt x="594591" y="637947"/>
                    <a:pt x="594591" y="737045"/>
                    <a:pt x="594591" y="737045"/>
                  </a:cubicBezTo>
                  <a:lnTo>
                    <a:pt x="845434" y="603882"/>
                  </a:lnTo>
                  <a:cubicBezTo>
                    <a:pt x="891887" y="610075"/>
                    <a:pt x="935242" y="613172"/>
                    <a:pt x="978598" y="613172"/>
                  </a:cubicBezTo>
                  <a:cubicBezTo>
                    <a:pt x="1198473" y="613172"/>
                    <a:pt x="1536027" y="449040"/>
                    <a:pt x="1536027" y="368523"/>
                  </a:cubicBezTo>
                  <a:cubicBezTo>
                    <a:pt x="1536027" y="288005"/>
                    <a:pt x="1198473" y="123873"/>
                    <a:pt x="978598" y="123873"/>
                  </a:cubicBezTo>
                  <a:cubicBezTo>
                    <a:pt x="935242" y="123873"/>
                    <a:pt x="891887" y="126970"/>
                    <a:pt x="845434" y="133164"/>
                  </a:cubicBezTo>
                  <a:lnTo>
                    <a:pt x="594591" y="0"/>
                  </a:lnTo>
                  <a:cubicBezTo>
                    <a:pt x="594591" y="0"/>
                    <a:pt x="597688" y="102195"/>
                    <a:pt x="631753" y="176519"/>
                  </a:cubicBezTo>
                  <a:cubicBezTo>
                    <a:pt x="483105" y="213681"/>
                    <a:pt x="340651" y="260134"/>
                    <a:pt x="244649" y="260134"/>
                  </a:cubicBezTo>
                  <a:lnTo>
                    <a:pt x="0" y="120776"/>
                  </a:lnTo>
                  <a:cubicBezTo>
                    <a:pt x="0" y="216778"/>
                    <a:pt x="52646" y="365426"/>
                    <a:pt x="52646" y="365426"/>
                  </a:cubicBezTo>
                  <a:cubicBezTo>
                    <a:pt x="52646" y="365426"/>
                    <a:pt x="0" y="514073"/>
                    <a:pt x="0" y="610075"/>
                  </a:cubicBezTo>
                  <a:lnTo>
                    <a:pt x="244649" y="476912"/>
                  </a:lnTo>
                  <a:close/>
                  <a:moveTo>
                    <a:pt x="1272796" y="266327"/>
                  </a:moveTo>
                  <a:cubicBezTo>
                    <a:pt x="1291377" y="266327"/>
                    <a:pt x="1306862" y="281811"/>
                    <a:pt x="1306862" y="300392"/>
                  </a:cubicBezTo>
                  <a:cubicBezTo>
                    <a:pt x="1306862" y="318973"/>
                    <a:pt x="1291377" y="334457"/>
                    <a:pt x="1272796" y="334457"/>
                  </a:cubicBezTo>
                  <a:cubicBezTo>
                    <a:pt x="1254215" y="334457"/>
                    <a:pt x="1238731" y="318973"/>
                    <a:pt x="1238731" y="300392"/>
                  </a:cubicBezTo>
                  <a:cubicBezTo>
                    <a:pt x="1238731" y="281811"/>
                    <a:pt x="1254215" y="266327"/>
                    <a:pt x="1272796" y="266327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08231E9F-8D86-6296-DDE1-55B62315DB09}"/>
                </a:ext>
              </a:extLst>
            </p:cNvPr>
            <p:cNvSpPr/>
            <p:nvPr/>
          </p:nvSpPr>
          <p:spPr>
            <a:xfrm>
              <a:off x="369168" y="3675916"/>
              <a:ext cx="1536026" cy="730851"/>
            </a:xfrm>
            <a:custGeom>
              <a:avLst/>
              <a:gdLst>
                <a:gd name="connsiteX0" fmla="*/ 978598 w 1536026"/>
                <a:gd name="connsiteY0" fmla="*/ 123873 h 730851"/>
                <a:gd name="connsiteX1" fmla="*/ 845434 w 1536026"/>
                <a:gd name="connsiteY1" fmla="*/ 133164 h 730851"/>
                <a:gd name="connsiteX2" fmla="*/ 594591 w 1536026"/>
                <a:gd name="connsiteY2" fmla="*/ 0 h 730851"/>
                <a:gd name="connsiteX3" fmla="*/ 631753 w 1536026"/>
                <a:gd name="connsiteY3" fmla="*/ 176519 h 730851"/>
                <a:gd name="connsiteX4" fmla="*/ 244649 w 1536026"/>
                <a:gd name="connsiteY4" fmla="*/ 260134 h 730851"/>
                <a:gd name="connsiteX5" fmla="*/ 0 w 1536026"/>
                <a:gd name="connsiteY5" fmla="*/ 120776 h 730851"/>
                <a:gd name="connsiteX6" fmla="*/ 52646 w 1536026"/>
                <a:gd name="connsiteY6" fmla="*/ 365426 h 730851"/>
                <a:gd name="connsiteX7" fmla="*/ 0 w 1536026"/>
                <a:gd name="connsiteY7" fmla="*/ 610075 h 730851"/>
                <a:gd name="connsiteX8" fmla="*/ 244649 w 1536026"/>
                <a:gd name="connsiteY8" fmla="*/ 470718 h 730851"/>
                <a:gd name="connsiteX9" fmla="*/ 631753 w 1536026"/>
                <a:gd name="connsiteY9" fmla="*/ 554332 h 730851"/>
                <a:gd name="connsiteX10" fmla="*/ 594591 w 1536026"/>
                <a:gd name="connsiteY10" fmla="*/ 730851 h 730851"/>
                <a:gd name="connsiteX11" fmla="*/ 845434 w 1536026"/>
                <a:gd name="connsiteY11" fmla="*/ 597688 h 730851"/>
                <a:gd name="connsiteX12" fmla="*/ 978598 w 1536026"/>
                <a:gd name="connsiteY12" fmla="*/ 606978 h 730851"/>
                <a:gd name="connsiteX13" fmla="*/ 1536027 w 1536026"/>
                <a:gd name="connsiteY13" fmla="*/ 362329 h 730851"/>
                <a:gd name="connsiteX14" fmla="*/ 978598 w 1536026"/>
                <a:gd name="connsiteY14" fmla="*/ 123873 h 730851"/>
                <a:gd name="connsiteX15" fmla="*/ 1272796 w 1536026"/>
                <a:gd name="connsiteY15" fmla="*/ 334458 h 730851"/>
                <a:gd name="connsiteX16" fmla="*/ 1238731 w 1536026"/>
                <a:gd name="connsiteY16" fmla="*/ 300392 h 730851"/>
                <a:gd name="connsiteX17" fmla="*/ 1272796 w 1536026"/>
                <a:gd name="connsiteY17" fmla="*/ 266327 h 730851"/>
                <a:gd name="connsiteX18" fmla="*/ 1306862 w 1536026"/>
                <a:gd name="connsiteY18" fmla="*/ 300392 h 730851"/>
                <a:gd name="connsiteX19" fmla="*/ 1272796 w 1536026"/>
                <a:gd name="connsiteY19" fmla="*/ 334458 h 73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6026" h="730851">
                  <a:moveTo>
                    <a:pt x="978598" y="123873"/>
                  </a:moveTo>
                  <a:cubicBezTo>
                    <a:pt x="935242" y="123873"/>
                    <a:pt x="891887" y="126970"/>
                    <a:pt x="845434" y="133164"/>
                  </a:cubicBezTo>
                  <a:lnTo>
                    <a:pt x="594591" y="0"/>
                  </a:lnTo>
                  <a:cubicBezTo>
                    <a:pt x="594591" y="0"/>
                    <a:pt x="597688" y="102195"/>
                    <a:pt x="631753" y="176519"/>
                  </a:cubicBezTo>
                  <a:cubicBezTo>
                    <a:pt x="483105" y="213681"/>
                    <a:pt x="340651" y="260134"/>
                    <a:pt x="244649" y="260134"/>
                  </a:cubicBezTo>
                  <a:lnTo>
                    <a:pt x="0" y="120776"/>
                  </a:lnTo>
                  <a:cubicBezTo>
                    <a:pt x="0" y="216778"/>
                    <a:pt x="52646" y="365426"/>
                    <a:pt x="52646" y="365426"/>
                  </a:cubicBezTo>
                  <a:cubicBezTo>
                    <a:pt x="52646" y="365426"/>
                    <a:pt x="0" y="514073"/>
                    <a:pt x="0" y="610075"/>
                  </a:cubicBezTo>
                  <a:lnTo>
                    <a:pt x="244649" y="470718"/>
                  </a:lnTo>
                  <a:cubicBezTo>
                    <a:pt x="340651" y="470718"/>
                    <a:pt x="480008" y="517170"/>
                    <a:pt x="631753" y="554332"/>
                  </a:cubicBezTo>
                  <a:cubicBezTo>
                    <a:pt x="594591" y="631753"/>
                    <a:pt x="594591" y="730851"/>
                    <a:pt x="594591" y="730851"/>
                  </a:cubicBezTo>
                  <a:lnTo>
                    <a:pt x="845434" y="597688"/>
                  </a:lnTo>
                  <a:cubicBezTo>
                    <a:pt x="891887" y="603882"/>
                    <a:pt x="935242" y="606978"/>
                    <a:pt x="978598" y="606978"/>
                  </a:cubicBezTo>
                  <a:cubicBezTo>
                    <a:pt x="1198473" y="606978"/>
                    <a:pt x="1536027" y="442847"/>
                    <a:pt x="1536027" y="362329"/>
                  </a:cubicBezTo>
                  <a:cubicBezTo>
                    <a:pt x="1536027" y="281811"/>
                    <a:pt x="1198473" y="123873"/>
                    <a:pt x="978598" y="123873"/>
                  </a:cubicBezTo>
                  <a:close/>
                  <a:moveTo>
                    <a:pt x="1272796" y="334458"/>
                  </a:moveTo>
                  <a:cubicBezTo>
                    <a:pt x="1254215" y="334458"/>
                    <a:pt x="1238731" y="318973"/>
                    <a:pt x="1238731" y="300392"/>
                  </a:cubicBezTo>
                  <a:cubicBezTo>
                    <a:pt x="1238731" y="281811"/>
                    <a:pt x="1254215" y="266327"/>
                    <a:pt x="1272796" y="266327"/>
                  </a:cubicBezTo>
                  <a:cubicBezTo>
                    <a:pt x="1291377" y="266327"/>
                    <a:pt x="1306862" y="281811"/>
                    <a:pt x="1306862" y="300392"/>
                  </a:cubicBezTo>
                  <a:cubicBezTo>
                    <a:pt x="1306862" y="318973"/>
                    <a:pt x="1291377" y="334458"/>
                    <a:pt x="1272796" y="334458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32141C87-4D8A-3348-2369-C9D7B77BCF52}"/>
                </a:ext>
              </a:extLst>
            </p:cNvPr>
            <p:cNvSpPr/>
            <p:nvPr/>
          </p:nvSpPr>
          <p:spPr>
            <a:xfrm>
              <a:off x="2307782" y="2316408"/>
              <a:ext cx="712270" cy="1985066"/>
            </a:xfrm>
            <a:custGeom>
              <a:avLst/>
              <a:gdLst>
                <a:gd name="connsiteX0" fmla="*/ 619366 w 712270"/>
                <a:gd name="connsiteY0" fmla="*/ 737045 h 1985066"/>
                <a:gd name="connsiteX1" fmla="*/ 619366 w 712270"/>
                <a:gd name="connsiteY1" fmla="*/ 0 h 1985066"/>
                <a:gd name="connsiteX2" fmla="*/ 495493 w 712270"/>
                <a:gd name="connsiteY2" fmla="*/ 0 h 1985066"/>
                <a:gd name="connsiteX3" fmla="*/ 495493 w 712270"/>
                <a:gd name="connsiteY3" fmla="*/ 737045 h 1985066"/>
                <a:gd name="connsiteX4" fmla="*/ 402588 w 712270"/>
                <a:gd name="connsiteY4" fmla="*/ 879499 h 1985066"/>
                <a:gd name="connsiteX5" fmla="*/ 495493 w 712270"/>
                <a:gd name="connsiteY5" fmla="*/ 1021953 h 1985066"/>
                <a:gd name="connsiteX6" fmla="*/ 495493 w 712270"/>
                <a:gd name="connsiteY6" fmla="*/ 1672287 h 1985066"/>
                <a:gd name="connsiteX7" fmla="*/ 309683 w 712270"/>
                <a:gd name="connsiteY7" fmla="*/ 1858097 h 1985066"/>
                <a:gd name="connsiteX8" fmla="*/ 123873 w 712270"/>
                <a:gd name="connsiteY8" fmla="*/ 1687771 h 1985066"/>
                <a:gd name="connsiteX9" fmla="*/ 123873 w 712270"/>
                <a:gd name="connsiteY9" fmla="*/ 1687771 h 1985066"/>
                <a:gd name="connsiteX10" fmla="*/ 145551 w 712270"/>
                <a:gd name="connsiteY10" fmla="*/ 1582479 h 1985066"/>
                <a:gd name="connsiteX11" fmla="*/ 269424 w 712270"/>
                <a:gd name="connsiteY11" fmla="*/ 1656803 h 1985066"/>
                <a:gd name="connsiteX12" fmla="*/ 269424 w 712270"/>
                <a:gd name="connsiteY12" fmla="*/ 1161311 h 1985066"/>
                <a:gd name="connsiteX13" fmla="*/ 37162 w 712270"/>
                <a:gd name="connsiteY13" fmla="*/ 1517446 h 1985066"/>
                <a:gd name="connsiteX14" fmla="*/ 40259 w 712270"/>
                <a:gd name="connsiteY14" fmla="*/ 1520543 h 1985066"/>
                <a:gd name="connsiteX15" fmla="*/ 0 w 712270"/>
                <a:gd name="connsiteY15" fmla="*/ 1675384 h 1985066"/>
                <a:gd name="connsiteX16" fmla="*/ 0 w 712270"/>
                <a:gd name="connsiteY16" fmla="*/ 1675384 h 1985066"/>
                <a:gd name="connsiteX17" fmla="*/ 309683 w 712270"/>
                <a:gd name="connsiteY17" fmla="*/ 1985067 h 1985066"/>
                <a:gd name="connsiteX18" fmla="*/ 619366 w 712270"/>
                <a:gd name="connsiteY18" fmla="*/ 1675384 h 1985066"/>
                <a:gd name="connsiteX19" fmla="*/ 619366 w 712270"/>
                <a:gd name="connsiteY19" fmla="*/ 1025050 h 1985066"/>
                <a:gd name="connsiteX20" fmla="*/ 712271 w 712270"/>
                <a:gd name="connsiteY20" fmla="*/ 882596 h 1985066"/>
                <a:gd name="connsiteX21" fmla="*/ 619366 w 712270"/>
                <a:gd name="connsiteY21" fmla="*/ 737045 h 1985066"/>
                <a:gd name="connsiteX22" fmla="*/ 557429 w 712270"/>
                <a:gd name="connsiteY22" fmla="*/ 929048 h 1985066"/>
                <a:gd name="connsiteX23" fmla="*/ 510977 w 712270"/>
                <a:gd name="connsiteY23" fmla="*/ 882596 h 1985066"/>
                <a:gd name="connsiteX24" fmla="*/ 557429 w 712270"/>
                <a:gd name="connsiteY24" fmla="*/ 836144 h 1985066"/>
                <a:gd name="connsiteX25" fmla="*/ 603882 w 712270"/>
                <a:gd name="connsiteY25" fmla="*/ 882596 h 1985066"/>
                <a:gd name="connsiteX26" fmla="*/ 557429 w 712270"/>
                <a:gd name="connsiteY26" fmla="*/ 929048 h 198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2270" h="1985066">
                  <a:moveTo>
                    <a:pt x="619366" y="737045"/>
                  </a:moveTo>
                  <a:lnTo>
                    <a:pt x="619366" y="0"/>
                  </a:lnTo>
                  <a:lnTo>
                    <a:pt x="495493" y="0"/>
                  </a:lnTo>
                  <a:lnTo>
                    <a:pt x="495493" y="737045"/>
                  </a:lnTo>
                  <a:cubicBezTo>
                    <a:pt x="439750" y="761820"/>
                    <a:pt x="402588" y="814466"/>
                    <a:pt x="402588" y="879499"/>
                  </a:cubicBezTo>
                  <a:cubicBezTo>
                    <a:pt x="402588" y="944533"/>
                    <a:pt x="439750" y="997179"/>
                    <a:pt x="495493" y="1021953"/>
                  </a:cubicBezTo>
                  <a:lnTo>
                    <a:pt x="495493" y="1672287"/>
                  </a:lnTo>
                  <a:cubicBezTo>
                    <a:pt x="495493" y="1774483"/>
                    <a:pt x="411878" y="1858097"/>
                    <a:pt x="309683" y="1858097"/>
                  </a:cubicBezTo>
                  <a:cubicBezTo>
                    <a:pt x="213681" y="1858097"/>
                    <a:pt x="133163" y="1783773"/>
                    <a:pt x="123873" y="1687771"/>
                  </a:cubicBezTo>
                  <a:lnTo>
                    <a:pt x="123873" y="1687771"/>
                  </a:lnTo>
                  <a:cubicBezTo>
                    <a:pt x="120776" y="1650609"/>
                    <a:pt x="126970" y="1613448"/>
                    <a:pt x="145551" y="1582479"/>
                  </a:cubicBezTo>
                  <a:lnTo>
                    <a:pt x="269424" y="1656803"/>
                  </a:lnTo>
                  <a:lnTo>
                    <a:pt x="269424" y="1161311"/>
                  </a:lnTo>
                  <a:lnTo>
                    <a:pt x="37162" y="1517446"/>
                  </a:lnTo>
                  <a:lnTo>
                    <a:pt x="40259" y="1520543"/>
                  </a:lnTo>
                  <a:cubicBezTo>
                    <a:pt x="12387" y="1566995"/>
                    <a:pt x="0" y="1622738"/>
                    <a:pt x="0" y="1675384"/>
                  </a:cubicBezTo>
                  <a:lnTo>
                    <a:pt x="0" y="1675384"/>
                  </a:lnTo>
                  <a:cubicBezTo>
                    <a:pt x="0" y="1845710"/>
                    <a:pt x="139357" y="1985067"/>
                    <a:pt x="309683" y="1985067"/>
                  </a:cubicBezTo>
                  <a:cubicBezTo>
                    <a:pt x="480008" y="1985067"/>
                    <a:pt x="619366" y="1845710"/>
                    <a:pt x="619366" y="1675384"/>
                  </a:cubicBezTo>
                  <a:lnTo>
                    <a:pt x="619366" y="1025050"/>
                  </a:lnTo>
                  <a:cubicBezTo>
                    <a:pt x="675108" y="1000276"/>
                    <a:pt x="712271" y="947629"/>
                    <a:pt x="712271" y="882596"/>
                  </a:cubicBezTo>
                  <a:cubicBezTo>
                    <a:pt x="712271" y="817563"/>
                    <a:pt x="672012" y="761820"/>
                    <a:pt x="619366" y="737045"/>
                  </a:cubicBezTo>
                  <a:close/>
                  <a:moveTo>
                    <a:pt x="557429" y="929048"/>
                  </a:moveTo>
                  <a:cubicBezTo>
                    <a:pt x="532654" y="929048"/>
                    <a:pt x="510977" y="907371"/>
                    <a:pt x="510977" y="882596"/>
                  </a:cubicBezTo>
                  <a:cubicBezTo>
                    <a:pt x="510977" y="857821"/>
                    <a:pt x="532654" y="836144"/>
                    <a:pt x="557429" y="836144"/>
                  </a:cubicBezTo>
                  <a:cubicBezTo>
                    <a:pt x="582204" y="836144"/>
                    <a:pt x="603882" y="857821"/>
                    <a:pt x="603882" y="882596"/>
                  </a:cubicBezTo>
                  <a:cubicBezTo>
                    <a:pt x="603882" y="907371"/>
                    <a:pt x="582204" y="929048"/>
                    <a:pt x="557429" y="929048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68796D6-487B-78B7-88E8-717E63C8225F}"/>
              </a:ext>
            </a:extLst>
          </p:cNvPr>
          <p:cNvGrpSpPr/>
          <p:nvPr/>
        </p:nvGrpSpPr>
        <p:grpSpPr>
          <a:xfrm>
            <a:off x="5194759" y="474801"/>
            <a:ext cx="1802791" cy="1802791"/>
            <a:chOff x="5194759" y="474801"/>
            <a:chExt cx="1802791" cy="1802791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AA70047-AB8E-6541-D85A-3B639711F886}"/>
                </a:ext>
              </a:extLst>
            </p:cNvPr>
            <p:cNvSpPr/>
            <p:nvPr/>
          </p:nvSpPr>
          <p:spPr>
            <a:xfrm>
              <a:off x="5194759" y="1311404"/>
              <a:ext cx="350658" cy="129585"/>
            </a:xfrm>
            <a:custGeom>
              <a:avLst/>
              <a:gdLst>
                <a:gd name="connsiteX0" fmla="*/ 346408 w 350658"/>
                <a:gd name="connsiteY0" fmla="*/ 65622 h 129585"/>
                <a:gd name="connsiteX1" fmla="*/ 350658 w 350658"/>
                <a:gd name="connsiteY1" fmla="*/ 0 h 129585"/>
                <a:gd name="connsiteX2" fmla="*/ 0 w 350658"/>
                <a:gd name="connsiteY2" fmla="*/ 0 h 129585"/>
                <a:gd name="connsiteX3" fmla="*/ 0 w 350658"/>
                <a:gd name="connsiteY3" fmla="*/ 129585 h 129585"/>
                <a:gd name="connsiteX4" fmla="*/ 350399 w 350658"/>
                <a:gd name="connsiteY4" fmla="*/ 129585 h 129585"/>
                <a:gd name="connsiteX5" fmla="*/ 346408 w 350658"/>
                <a:gd name="connsiteY5" fmla="*/ 65622 h 12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658" h="129585">
                  <a:moveTo>
                    <a:pt x="346408" y="65622"/>
                  </a:moveTo>
                  <a:cubicBezTo>
                    <a:pt x="346524" y="43683"/>
                    <a:pt x="347942" y="21770"/>
                    <a:pt x="350658" y="0"/>
                  </a:cubicBezTo>
                  <a:lnTo>
                    <a:pt x="0" y="0"/>
                  </a:lnTo>
                  <a:lnTo>
                    <a:pt x="0" y="129585"/>
                  </a:lnTo>
                  <a:lnTo>
                    <a:pt x="350399" y="129585"/>
                  </a:lnTo>
                  <a:cubicBezTo>
                    <a:pt x="347836" y="108359"/>
                    <a:pt x="346503" y="87004"/>
                    <a:pt x="346408" y="65622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C5D9545C-D344-EBDE-FFCF-52ED6AF1F5B6}"/>
                </a:ext>
              </a:extLst>
            </p:cNvPr>
            <p:cNvSpPr/>
            <p:nvPr/>
          </p:nvSpPr>
          <p:spPr>
            <a:xfrm>
              <a:off x="6031362" y="474801"/>
              <a:ext cx="129585" cy="351357"/>
            </a:xfrm>
            <a:custGeom>
              <a:avLst/>
              <a:gdLst>
                <a:gd name="connsiteX0" fmla="*/ 64793 w 129585"/>
                <a:gd name="connsiteY0" fmla="*/ 347237 h 351357"/>
                <a:gd name="connsiteX1" fmla="*/ 129585 w 129585"/>
                <a:gd name="connsiteY1" fmla="*/ 351358 h 351357"/>
                <a:gd name="connsiteX2" fmla="*/ 129585 w 129585"/>
                <a:gd name="connsiteY2" fmla="*/ 0 h 351357"/>
                <a:gd name="connsiteX3" fmla="*/ 0 w 129585"/>
                <a:gd name="connsiteY3" fmla="*/ 0 h 351357"/>
                <a:gd name="connsiteX4" fmla="*/ 0 w 129585"/>
                <a:gd name="connsiteY4" fmla="*/ 351358 h 351357"/>
                <a:gd name="connsiteX5" fmla="*/ 64793 w 129585"/>
                <a:gd name="connsiteY5" fmla="*/ 347237 h 35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85" h="351357">
                  <a:moveTo>
                    <a:pt x="64793" y="347237"/>
                  </a:moveTo>
                  <a:cubicBezTo>
                    <a:pt x="86452" y="347338"/>
                    <a:pt x="108087" y="348712"/>
                    <a:pt x="129585" y="351358"/>
                  </a:cubicBezTo>
                  <a:lnTo>
                    <a:pt x="129585" y="0"/>
                  </a:lnTo>
                  <a:lnTo>
                    <a:pt x="0" y="0"/>
                  </a:lnTo>
                  <a:lnTo>
                    <a:pt x="0" y="351358"/>
                  </a:lnTo>
                  <a:cubicBezTo>
                    <a:pt x="21498" y="348712"/>
                    <a:pt x="43134" y="347335"/>
                    <a:pt x="64793" y="347237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063774A-53E5-F35C-10D9-FC975A7EBC25}"/>
                </a:ext>
              </a:extLst>
            </p:cNvPr>
            <p:cNvSpPr/>
            <p:nvPr/>
          </p:nvSpPr>
          <p:spPr>
            <a:xfrm>
              <a:off x="6439141" y="692997"/>
              <a:ext cx="340213" cy="340032"/>
            </a:xfrm>
            <a:custGeom>
              <a:avLst/>
              <a:gdLst>
                <a:gd name="connsiteX0" fmla="*/ 91746 w 340213"/>
                <a:gd name="connsiteY0" fmla="*/ 340032 h 340032"/>
                <a:gd name="connsiteX1" fmla="*/ 340213 w 340213"/>
                <a:gd name="connsiteY1" fmla="*/ 91591 h 340032"/>
                <a:gd name="connsiteX2" fmla="*/ 248597 w 340213"/>
                <a:gd name="connsiteY2" fmla="*/ 0 h 340032"/>
                <a:gd name="connsiteX3" fmla="*/ 0 w 340213"/>
                <a:gd name="connsiteY3" fmla="*/ 248571 h 340032"/>
                <a:gd name="connsiteX4" fmla="*/ 91746 w 340213"/>
                <a:gd name="connsiteY4" fmla="*/ 340032 h 3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213" h="340032">
                  <a:moveTo>
                    <a:pt x="91746" y="340032"/>
                  </a:moveTo>
                  <a:lnTo>
                    <a:pt x="340213" y="91591"/>
                  </a:lnTo>
                  <a:lnTo>
                    <a:pt x="248597" y="0"/>
                  </a:lnTo>
                  <a:lnTo>
                    <a:pt x="0" y="248571"/>
                  </a:lnTo>
                  <a:cubicBezTo>
                    <a:pt x="34021" y="275400"/>
                    <a:pt x="64811" y="306094"/>
                    <a:pt x="91746" y="340032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D3801D76-13A2-9D0E-ACB2-F9A03CB66258}"/>
                </a:ext>
              </a:extLst>
            </p:cNvPr>
            <p:cNvSpPr/>
            <p:nvPr/>
          </p:nvSpPr>
          <p:spPr>
            <a:xfrm>
              <a:off x="5412980" y="692997"/>
              <a:ext cx="340187" cy="340032"/>
            </a:xfrm>
            <a:custGeom>
              <a:avLst/>
              <a:gdLst>
                <a:gd name="connsiteX0" fmla="*/ 340188 w 340187"/>
                <a:gd name="connsiteY0" fmla="*/ 248571 h 340032"/>
                <a:gd name="connsiteX1" fmla="*/ 91617 w 340187"/>
                <a:gd name="connsiteY1" fmla="*/ 0 h 340032"/>
                <a:gd name="connsiteX2" fmla="*/ 0 w 340187"/>
                <a:gd name="connsiteY2" fmla="*/ 91617 h 340032"/>
                <a:gd name="connsiteX3" fmla="*/ 248441 w 340187"/>
                <a:gd name="connsiteY3" fmla="*/ 340032 h 340032"/>
                <a:gd name="connsiteX4" fmla="*/ 340188 w 340187"/>
                <a:gd name="connsiteY4" fmla="*/ 248571 h 3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187" h="340032">
                  <a:moveTo>
                    <a:pt x="340188" y="248571"/>
                  </a:moveTo>
                  <a:lnTo>
                    <a:pt x="91617" y="0"/>
                  </a:lnTo>
                  <a:lnTo>
                    <a:pt x="0" y="91617"/>
                  </a:lnTo>
                  <a:lnTo>
                    <a:pt x="248441" y="340032"/>
                  </a:lnTo>
                  <a:cubicBezTo>
                    <a:pt x="275377" y="306094"/>
                    <a:pt x="306166" y="275400"/>
                    <a:pt x="340188" y="248571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6AA91426-F583-4942-A42C-FF96C38610C9}"/>
                </a:ext>
              </a:extLst>
            </p:cNvPr>
            <p:cNvSpPr/>
            <p:nvPr/>
          </p:nvSpPr>
          <p:spPr>
            <a:xfrm>
              <a:off x="6440100" y="1719961"/>
              <a:ext cx="339254" cy="339384"/>
            </a:xfrm>
            <a:custGeom>
              <a:avLst/>
              <a:gdLst>
                <a:gd name="connsiteX0" fmla="*/ 0 w 339254"/>
                <a:gd name="connsiteY0" fmla="*/ 91824 h 339384"/>
                <a:gd name="connsiteX1" fmla="*/ 247638 w 339254"/>
                <a:gd name="connsiteY1" fmla="*/ 339384 h 339384"/>
                <a:gd name="connsiteX2" fmla="*/ 339254 w 339254"/>
                <a:gd name="connsiteY2" fmla="*/ 247741 h 339384"/>
                <a:gd name="connsiteX3" fmla="*/ 91513 w 339254"/>
                <a:gd name="connsiteY3" fmla="*/ 0 h 339384"/>
                <a:gd name="connsiteX4" fmla="*/ 0 w 339254"/>
                <a:gd name="connsiteY4" fmla="*/ 91824 h 33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254" h="339384">
                  <a:moveTo>
                    <a:pt x="0" y="91824"/>
                  </a:moveTo>
                  <a:lnTo>
                    <a:pt x="247638" y="339384"/>
                  </a:lnTo>
                  <a:lnTo>
                    <a:pt x="339254" y="247741"/>
                  </a:lnTo>
                  <a:lnTo>
                    <a:pt x="91513" y="0"/>
                  </a:lnTo>
                  <a:cubicBezTo>
                    <a:pt x="64671" y="34052"/>
                    <a:pt x="33959" y="64865"/>
                    <a:pt x="0" y="91824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4B7F35FB-8A6B-1929-0936-679E583EDE4B}"/>
                </a:ext>
              </a:extLst>
            </p:cNvPr>
            <p:cNvSpPr/>
            <p:nvPr/>
          </p:nvSpPr>
          <p:spPr>
            <a:xfrm>
              <a:off x="6646892" y="1311404"/>
              <a:ext cx="350658" cy="129585"/>
            </a:xfrm>
            <a:custGeom>
              <a:avLst/>
              <a:gdLst>
                <a:gd name="connsiteX0" fmla="*/ 0 w 350658"/>
                <a:gd name="connsiteY0" fmla="*/ 0 h 129585"/>
                <a:gd name="connsiteX1" fmla="*/ 259 w 350658"/>
                <a:gd name="connsiteY1" fmla="*/ 129585 h 129585"/>
                <a:gd name="connsiteX2" fmla="*/ 350658 w 350658"/>
                <a:gd name="connsiteY2" fmla="*/ 129585 h 129585"/>
                <a:gd name="connsiteX3" fmla="*/ 350658 w 350658"/>
                <a:gd name="connsiteY3" fmla="*/ 0 h 12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58" h="129585">
                  <a:moveTo>
                    <a:pt x="0" y="0"/>
                  </a:moveTo>
                  <a:cubicBezTo>
                    <a:pt x="5580" y="43009"/>
                    <a:pt x="5666" y="86555"/>
                    <a:pt x="259" y="129585"/>
                  </a:cubicBezTo>
                  <a:lnTo>
                    <a:pt x="350658" y="129585"/>
                  </a:lnTo>
                  <a:lnTo>
                    <a:pt x="350658" y="0"/>
                  </a:ln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136A8D35-2598-E642-D93A-56460A29D81A}"/>
                </a:ext>
              </a:extLst>
            </p:cNvPr>
            <p:cNvSpPr/>
            <p:nvPr/>
          </p:nvSpPr>
          <p:spPr>
            <a:xfrm>
              <a:off x="6031362" y="1927919"/>
              <a:ext cx="129585" cy="349673"/>
            </a:xfrm>
            <a:custGeom>
              <a:avLst/>
              <a:gdLst>
                <a:gd name="connsiteX0" fmla="*/ 64793 w 129585"/>
                <a:gd name="connsiteY0" fmla="*/ 4121 h 349673"/>
                <a:gd name="connsiteX1" fmla="*/ 0 w 129585"/>
                <a:gd name="connsiteY1" fmla="*/ 0 h 349673"/>
                <a:gd name="connsiteX2" fmla="*/ 0 w 129585"/>
                <a:gd name="connsiteY2" fmla="*/ 349673 h 349673"/>
                <a:gd name="connsiteX3" fmla="*/ 129585 w 129585"/>
                <a:gd name="connsiteY3" fmla="*/ 349673 h 349673"/>
                <a:gd name="connsiteX4" fmla="*/ 129585 w 129585"/>
                <a:gd name="connsiteY4" fmla="*/ 0 h 349673"/>
                <a:gd name="connsiteX5" fmla="*/ 64793 w 129585"/>
                <a:gd name="connsiteY5" fmla="*/ 4121 h 34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85" h="349673">
                  <a:moveTo>
                    <a:pt x="64793" y="4121"/>
                  </a:moveTo>
                  <a:cubicBezTo>
                    <a:pt x="43134" y="4009"/>
                    <a:pt x="21498" y="2633"/>
                    <a:pt x="0" y="0"/>
                  </a:cubicBezTo>
                  <a:lnTo>
                    <a:pt x="0" y="349673"/>
                  </a:lnTo>
                  <a:lnTo>
                    <a:pt x="129585" y="349673"/>
                  </a:lnTo>
                  <a:lnTo>
                    <a:pt x="129585" y="0"/>
                  </a:lnTo>
                  <a:cubicBezTo>
                    <a:pt x="108087" y="2631"/>
                    <a:pt x="86452" y="4007"/>
                    <a:pt x="64793" y="4121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5BCEE7D-8D68-A6B0-957B-3D5D9A869322}"/>
                </a:ext>
              </a:extLst>
            </p:cNvPr>
            <p:cNvSpPr/>
            <p:nvPr/>
          </p:nvSpPr>
          <p:spPr>
            <a:xfrm>
              <a:off x="5412877" y="1720039"/>
              <a:ext cx="339306" cy="339306"/>
            </a:xfrm>
            <a:custGeom>
              <a:avLst/>
              <a:gdLst>
                <a:gd name="connsiteX0" fmla="*/ 247715 w 339306"/>
                <a:gd name="connsiteY0" fmla="*/ 0 h 339306"/>
                <a:gd name="connsiteX1" fmla="*/ 0 w 339306"/>
                <a:gd name="connsiteY1" fmla="*/ 247715 h 339306"/>
                <a:gd name="connsiteX2" fmla="*/ 91721 w 339306"/>
                <a:gd name="connsiteY2" fmla="*/ 339306 h 339306"/>
                <a:gd name="connsiteX3" fmla="*/ 339306 w 339306"/>
                <a:gd name="connsiteY3" fmla="*/ 91721 h 339306"/>
                <a:gd name="connsiteX4" fmla="*/ 247715 w 339306"/>
                <a:gd name="connsiteY4" fmla="*/ 0 h 33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306" h="339306">
                  <a:moveTo>
                    <a:pt x="247715" y="0"/>
                  </a:moveTo>
                  <a:lnTo>
                    <a:pt x="0" y="247715"/>
                  </a:lnTo>
                  <a:lnTo>
                    <a:pt x="91721" y="339306"/>
                  </a:lnTo>
                  <a:lnTo>
                    <a:pt x="339306" y="91721"/>
                  </a:lnTo>
                  <a:cubicBezTo>
                    <a:pt x="305334" y="64788"/>
                    <a:pt x="274599" y="34008"/>
                    <a:pt x="247715" y="0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28EB0F7C-7185-27E7-F705-1EEE47F88E5C}"/>
                </a:ext>
              </a:extLst>
            </p:cNvPr>
            <p:cNvSpPr/>
            <p:nvPr/>
          </p:nvSpPr>
          <p:spPr>
            <a:xfrm>
              <a:off x="5644835" y="925706"/>
              <a:ext cx="902639" cy="902639"/>
            </a:xfrm>
            <a:custGeom>
              <a:avLst/>
              <a:gdLst>
                <a:gd name="connsiteX0" fmla="*/ 902640 w 902639"/>
                <a:gd name="connsiteY0" fmla="*/ 451320 h 902639"/>
                <a:gd name="connsiteX1" fmla="*/ 451320 w 902639"/>
                <a:gd name="connsiteY1" fmla="*/ 902640 h 902639"/>
                <a:gd name="connsiteX2" fmla="*/ 0 w 902639"/>
                <a:gd name="connsiteY2" fmla="*/ 451320 h 902639"/>
                <a:gd name="connsiteX3" fmla="*/ 451320 w 902639"/>
                <a:gd name="connsiteY3" fmla="*/ 0 h 902639"/>
                <a:gd name="connsiteX4" fmla="*/ 902640 w 902639"/>
                <a:gd name="connsiteY4" fmla="*/ 451320 h 90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39" h="902639">
                  <a:moveTo>
                    <a:pt x="902640" y="451320"/>
                  </a:moveTo>
                  <a:cubicBezTo>
                    <a:pt x="902640" y="700577"/>
                    <a:pt x="700577" y="902640"/>
                    <a:pt x="451320" y="902640"/>
                  </a:cubicBezTo>
                  <a:cubicBezTo>
                    <a:pt x="202062" y="902640"/>
                    <a:pt x="0" y="700577"/>
                    <a:pt x="0" y="451320"/>
                  </a:cubicBezTo>
                  <a:cubicBezTo>
                    <a:pt x="0" y="202062"/>
                    <a:pt x="202062" y="0"/>
                    <a:pt x="451320" y="0"/>
                  </a:cubicBezTo>
                  <a:cubicBezTo>
                    <a:pt x="700577" y="0"/>
                    <a:pt x="902640" y="202062"/>
                    <a:pt x="902640" y="451320"/>
                  </a:cubicBezTo>
                  <a:close/>
                </a:path>
              </a:pathLst>
            </a:custGeom>
            <a:solidFill>
              <a:srgbClr val="FFC000"/>
            </a:solidFill>
            <a:ln w="258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CA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4641B829-727E-62FC-3F2A-25DE599404B0}"/>
              </a:ext>
            </a:extLst>
          </p:cNvPr>
          <p:cNvSpPr/>
          <p:nvPr/>
        </p:nvSpPr>
        <p:spPr>
          <a:xfrm>
            <a:off x="9741240" y="2161288"/>
            <a:ext cx="1982455" cy="203449"/>
          </a:xfrm>
          <a:custGeom>
            <a:avLst/>
            <a:gdLst>
              <a:gd name="connsiteX0" fmla="*/ 1734649 w 1982455"/>
              <a:gd name="connsiteY0" fmla="*/ 0 h 203449"/>
              <a:gd name="connsiteX1" fmla="*/ 1585965 w 1982455"/>
              <a:gd name="connsiteY1" fmla="*/ 31471 h 203449"/>
              <a:gd name="connsiteX2" fmla="*/ 1486842 w 1982455"/>
              <a:gd name="connsiteY2" fmla="*/ 54765 h 203449"/>
              <a:gd name="connsiteX3" fmla="*/ 1387719 w 1982455"/>
              <a:gd name="connsiteY3" fmla="*/ 31471 h 203449"/>
              <a:gd name="connsiteX4" fmla="*/ 1239035 w 1982455"/>
              <a:gd name="connsiteY4" fmla="*/ 0 h 203449"/>
              <a:gd name="connsiteX5" fmla="*/ 1090351 w 1982455"/>
              <a:gd name="connsiteY5" fmla="*/ 31471 h 203449"/>
              <a:gd name="connsiteX6" fmla="*/ 991228 w 1982455"/>
              <a:gd name="connsiteY6" fmla="*/ 54765 h 203449"/>
              <a:gd name="connsiteX7" fmla="*/ 892105 w 1982455"/>
              <a:gd name="connsiteY7" fmla="*/ 31471 h 203449"/>
              <a:gd name="connsiteX8" fmla="*/ 743421 w 1982455"/>
              <a:gd name="connsiteY8" fmla="*/ 0 h 203449"/>
              <a:gd name="connsiteX9" fmla="*/ 594737 w 1982455"/>
              <a:gd name="connsiteY9" fmla="*/ 31471 h 203449"/>
              <a:gd name="connsiteX10" fmla="*/ 495614 w 1982455"/>
              <a:gd name="connsiteY10" fmla="*/ 54765 h 203449"/>
              <a:gd name="connsiteX11" fmla="*/ 396491 w 1982455"/>
              <a:gd name="connsiteY11" fmla="*/ 31471 h 203449"/>
              <a:gd name="connsiteX12" fmla="*/ 247807 w 1982455"/>
              <a:gd name="connsiteY12" fmla="*/ 0 h 203449"/>
              <a:gd name="connsiteX13" fmla="*/ 99123 w 1982455"/>
              <a:gd name="connsiteY13" fmla="*/ 31471 h 203449"/>
              <a:gd name="connsiteX14" fmla="*/ 0 w 1982455"/>
              <a:gd name="connsiteY14" fmla="*/ 54765 h 203449"/>
              <a:gd name="connsiteX15" fmla="*/ 0 w 1982455"/>
              <a:gd name="connsiteY15" fmla="*/ 203450 h 203449"/>
              <a:gd name="connsiteX16" fmla="*/ 148684 w 1982455"/>
              <a:gd name="connsiteY16" fmla="*/ 171978 h 203449"/>
              <a:gd name="connsiteX17" fmla="*/ 247807 w 1982455"/>
              <a:gd name="connsiteY17" fmla="*/ 147197 h 203449"/>
              <a:gd name="connsiteX18" fmla="*/ 346930 w 1982455"/>
              <a:gd name="connsiteY18" fmla="*/ 171978 h 203449"/>
              <a:gd name="connsiteX19" fmla="*/ 495614 w 1982455"/>
              <a:gd name="connsiteY19" fmla="*/ 203450 h 203449"/>
              <a:gd name="connsiteX20" fmla="*/ 644298 w 1982455"/>
              <a:gd name="connsiteY20" fmla="*/ 171978 h 203449"/>
              <a:gd name="connsiteX21" fmla="*/ 743421 w 1982455"/>
              <a:gd name="connsiteY21" fmla="*/ 147197 h 203449"/>
              <a:gd name="connsiteX22" fmla="*/ 842544 w 1982455"/>
              <a:gd name="connsiteY22" fmla="*/ 170491 h 203449"/>
              <a:gd name="connsiteX23" fmla="*/ 991228 w 1982455"/>
              <a:gd name="connsiteY23" fmla="*/ 203450 h 203449"/>
              <a:gd name="connsiteX24" fmla="*/ 1139912 w 1982455"/>
              <a:gd name="connsiteY24" fmla="*/ 171978 h 203449"/>
              <a:gd name="connsiteX25" fmla="*/ 1239035 w 1982455"/>
              <a:gd name="connsiteY25" fmla="*/ 147197 h 203449"/>
              <a:gd name="connsiteX26" fmla="*/ 1338158 w 1982455"/>
              <a:gd name="connsiteY26" fmla="*/ 171978 h 203449"/>
              <a:gd name="connsiteX27" fmla="*/ 1486842 w 1982455"/>
              <a:gd name="connsiteY27" fmla="*/ 203450 h 203449"/>
              <a:gd name="connsiteX28" fmla="*/ 1635526 w 1982455"/>
              <a:gd name="connsiteY28" fmla="*/ 171978 h 203449"/>
              <a:gd name="connsiteX29" fmla="*/ 1734649 w 1982455"/>
              <a:gd name="connsiteY29" fmla="*/ 147197 h 203449"/>
              <a:gd name="connsiteX30" fmla="*/ 1833772 w 1982455"/>
              <a:gd name="connsiteY30" fmla="*/ 170491 h 203449"/>
              <a:gd name="connsiteX31" fmla="*/ 1982456 w 1982455"/>
              <a:gd name="connsiteY31" fmla="*/ 203450 h 203449"/>
              <a:gd name="connsiteX32" fmla="*/ 1982456 w 1982455"/>
              <a:gd name="connsiteY32" fmla="*/ 54765 h 203449"/>
              <a:gd name="connsiteX33" fmla="*/ 1883333 w 1982455"/>
              <a:gd name="connsiteY33" fmla="*/ 31471 h 203449"/>
              <a:gd name="connsiteX34" fmla="*/ 1734649 w 1982455"/>
              <a:gd name="connsiteY34" fmla="*/ 0 h 20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82455" h="203449">
                <a:moveTo>
                  <a:pt x="1734649" y="0"/>
                </a:moveTo>
                <a:cubicBezTo>
                  <a:pt x="1683660" y="1975"/>
                  <a:pt x="1633380" y="12618"/>
                  <a:pt x="1585965" y="31471"/>
                </a:cubicBezTo>
                <a:cubicBezTo>
                  <a:pt x="1554399" y="44536"/>
                  <a:pt x="1520923" y="52401"/>
                  <a:pt x="1486842" y="54765"/>
                </a:cubicBezTo>
                <a:cubicBezTo>
                  <a:pt x="1452761" y="52401"/>
                  <a:pt x="1419285" y="44536"/>
                  <a:pt x="1387719" y="31471"/>
                </a:cubicBezTo>
                <a:cubicBezTo>
                  <a:pt x="1340304" y="12618"/>
                  <a:pt x="1290024" y="1975"/>
                  <a:pt x="1239035" y="0"/>
                </a:cubicBezTo>
                <a:cubicBezTo>
                  <a:pt x="1188046" y="1975"/>
                  <a:pt x="1137766" y="12618"/>
                  <a:pt x="1090351" y="31471"/>
                </a:cubicBezTo>
                <a:cubicBezTo>
                  <a:pt x="1058785" y="44536"/>
                  <a:pt x="1025309" y="52401"/>
                  <a:pt x="991228" y="54765"/>
                </a:cubicBezTo>
                <a:cubicBezTo>
                  <a:pt x="957147" y="52401"/>
                  <a:pt x="923671" y="44536"/>
                  <a:pt x="892105" y="31471"/>
                </a:cubicBezTo>
                <a:cubicBezTo>
                  <a:pt x="844690" y="12618"/>
                  <a:pt x="794410" y="1975"/>
                  <a:pt x="743421" y="0"/>
                </a:cubicBezTo>
                <a:cubicBezTo>
                  <a:pt x="692432" y="1975"/>
                  <a:pt x="642152" y="12618"/>
                  <a:pt x="594737" y="31471"/>
                </a:cubicBezTo>
                <a:cubicBezTo>
                  <a:pt x="563169" y="44536"/>
                  <a:pt x="529695" y="52401"/>
                  <a:pt x="495614" y="54765"/>
                </a:cubicBezTo>
                <a:cubicBezTo>
                  <a:pt x="461533" y="52401"/>
                  <a:pt x="428059" y="44536"/>
                  <a:pt x="396491" y="31471"/>
                </a:cubicBezTo>
                <a:cubicBezTo>
                  <a:pt x="349076" y="12618"/>
                  <a:pt x="298796" y="1975"/>
                  <a:pt x="247807" y="0"/>
                </a:cubicBezTo>
                <a:cubicBezTo>
                  <a:pt x="196818" y="1975"/>
                  <a:pt x="146538" y="12618"/>
                  <a:pt x="99123" y="31471"/>
                </a:cubicBezTo>
                <a:cubicBezTo>
                  <a:pt x="67555" y="44536"/>
                  <a:pt x="34082" y="52401"/>
                  <a:pt x="0" y="54765"/>
                </a:cubicBezTo>
                <a:lnTo>
                  <a:pt x="0" y="203450"/>
                </a:lnTo>
                <a:cubicBezTo>
                  <a:pt x="50989" y="201475"/>
                  <a:pt x="101269" y="190831"/>
                  <a:pt x="148684" y="171978"/>
                </a:cubicBezTo>
                <a:cubicBezTo>
                  <a:pt x="180166" y="158408"/>
                  <a:pt x="213642" y="150037"/>
                  <a:pt x="247807" y="147197"/>
                </a:cubicBezTo>
                <a:cubicBezTo>
                  <a:pt x="281972" y="150037"/>
                  <a:pt x="315448" y="158408"/>
                  <a:pt x="346930" y="171978"/>
                </a:cubicBezTo>
                <a:cubicBezTo>
                  <a:pt x="394345" y="190831"/>
                  <a:pt x="444625" y="201475"/>
                  <a:pt x="495614" y="203450"/>
                </a:cubicBezTo>
                <a:cubicBezTo>
                  <a:pt x="546603" y="201475"/>
                  <a:pt x="596883" y="190831"/>
                  <a:pt x="644298" y="171978"/>
                </a:cubicBezTo>
                <a:cubicBezTo>
                  <a:pt x="675780" y="158408"/>
                  <a:pt x="709256" y="150037"/>
                  <a:pt x="743421" y="147197"/>
                </a:cubicBezTo>
                <a:cubicBezTo>
                  <a:pt x="777502" y="149561"/>
                  <a:pt x="810978" y="157427"/>
                  <a:pt x="842544" y="170491"/>
                </a:cubicBezTo>
                <a:cubicBezTo>
                  <a:pt x="889835" y="189966"/>
                  <a:pt x="940138" y="201118"/>
                  <a:pt x="991228" y="203450"/>
                </a:cubicBezTo>
                <a:cubicBezTo>
                  <a:pt x="1042217" y="201475"/>
                  <a:pt x="1092497" y="190831"/>
                  <a:pt x="1139912" y="171978"/>
                </a:cubicBezTo>
                <a:cubicBezTo>
                  <a:pt x="1171394" y="158408"/>
                  <a:pt x="1204870" y="150040"/>
                  <a:pt x="1239035" y="147197"/>
                </a:cubicBezTo>
                <a:cubicBezTo>
                  <a:pt x="1273200" y="150040"/>
                  <a:pt x="1306676" y="158408"/>
                  <a:pt x="1338158" y="171978"/>
                </a:cubicBezTo>
                <a:cubicBezTo>
                  <a:pt x="1385573" y="190831"/>
                  <a:pt x="1435853" y="201475"/>
                  <a:pt x="1486842" y="203450"/>
                </a:cubicBezTo>
                <a:cubicBezTo>
                  <a:pt x="1537831" y="201475"/>
                  <a:pt x="1588111" y="190831"/>
                  <a:pt x="1635526" y="171978"/>
                </a:cubicBezTo>
                <a:cubicBezTo>
                  <a:pt x="1667008" y="158408"/>
                  <a:pt x="1700484" y="150040"/>
                  <a:pt x="1734649" y="147197"/>
                </a:cubicBezTo>
                <a:cubicBezTo>
                  <a:pt x="1768730" y="149561"/>
                  <a:pt x="1802206" y="157427"/>
                  <a:pt x="1833772" y="170491"/>
                </a:cubicBezTo>
                <a:cubicBezTo>
                  <a:pt x="1881063" y="189966"/>
                  <a:pt x="1931366" y="201118"/>
                  <a:pt x="1982456" y="203450"/>
                </a:cubicBezTo>
                <a:lnTo>
                  <a:pt x="1982456" y="54765"/>
                </a:lnTo>
                <a:cubicBezTo>
                  <a:pt x="1948375" y="52401"/>
                  <a:pt x="1914899" y="44536"/>
                  <a:pt x="1883333" y="31471"/>
                </a:cubicBezTo>
                <a:cubicBezTo>
                  <a:pt x="1835918" y="12618"/>
                  <a:pt x="1785638" y="1975"/>
                  <a:pt x="1734649" y="0"/>
                </a:cubicBezTo>
                <a:close/>
              </a:path>
            </a:pathLst>
          </a:custGeom>
          <a:solidFill>
            <a:srgbClr val="2E75B6"/>
          </a:solidFill>
          <a:ln w="24705" cap="flat">
            <a:noFill/>
            <a:prstDash val="solid"/>
            <a:miter/>
          </a:ln>
        </p:spPr>
        <p:txBody>
          <a:bodyPr rtlCol="0" anchor="ctr"/>
          <a:lstStyle/>
          <a:p>
            <a:endParaRPr lang="fr-CA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1D696A5-6D0F-20A2-E7F8-DD00394F9F23}"/>
              </a:ext>
            </a:extLst>
          </p:cNvPr>
          <p:cNvSpPr/>
          <p:nvPr/>
        </p:nvSpPr>
        <p:spPr>
          <a:xfrm>
            <a:off x="9742231" y="839746"/>
            <a:ext cx="1981464" cy="1227623"/>
          </a:xfrm>
          <a:custGeom>
            <a:avLst/>
            <a:gdLst>
              <a:gd name="connsiteX0" fmla="*/ 1882342 w 1981464"/>
              <a:gd name="connsiteY0" fmla="*/ 1055645 h 1227623"/>
              <a:gd name="connsiteX1" fmla="*/ 1733658 w 1981464"/>
              <a:gd name="connsiteY1" fmla="*/ 1024174 h 1227623"/>
              <a:gd name="connsiteX2" fmla="*/ 1584974 w 1981464"/>
              <a:gd name="connsiteY2" fmla="*/ 1055645 h 1227623"/>
              <a:gd name="connsiteX3" fmla="*/ 1485851 w 1981464"/>
              <a:gd name="connsiteY3" fmla="*/ 1078939 h 1227623"/>
              <a:gd name="connsiteX4" fmla="*/ 1386728 w 1981464"/>
              <a:gd name="connsiteY4" fmla="*/ 1055645 h 1227623"/>
              <a:gd name="connsiteX5" fmla="*/ 1333945 w 1981464"/>
              <a:gd name="connsiteY5" fmla="*/ 1038794 h 1227623"/>
              <a:gd name="connsiteX6" fmla="*/ 1036577 w 1981464"/>
              <a:gd name="connsiteY6" fmla="*/ 609592 h 1227623"/>
              <a:gd name="connsiteX7" fmla="*/ 1262081 w 1981464"/>
              <a:gd name="connsiteY7" fmla="*/ 327340 h 1227623"/>
              <a:gd name="connsiteX8" fmla="*/ 1539377 w 1981464"/>
              <a:gd name="connsiteY8" fmla="*/ 533764 h 1227623"/>
              <a:gd name="connsiteX9" fmla="*/ 1584974 w 1981464"/>
              <a:gd name="connsiteY9" fmla="*/ 570439 h 1227623"/>
              <a:gd name="connsiteX10" fmla="*/ 1615454 w 1981464"/>
              <a:gd name="connsiteY10" fmla="*/ 554332 h 1227623"/>
              <a:gd name="connsiteX11" fmla="*/ 1624623 w 1981464"/>
              <a:gd name="connsiteY11" fmla="*/ 521373 h 1227623"/>
              <a:gd name="connsiteX12" fmla="*/ 940675 w 1981464"/>
              <a:gd name="connsiteY12" fmla="*/ 3704 h 1227623"/>
              <a:gd name="connsiteX13" fmla="*/ 418298 w 1981464"/>
              <a:gd name="connsiteY13" fmla="*/ 350634 h 1227623"/>
              <a:gd name="connsiteX14" fmla="*/ 355355 w 1981464"/>
              <a:gd name="connsiteY14" fmla="*/ 435136 h 1227623"/>
              <a:gd name="connsiteX15" fmla="*/ 0 w 1981464"/>
              <a:gd name="connsiteY15" fmla="*/ 824689 h 1227623"/>
              <a:gd name="connsiteX16" fmla="*/ 0 w 1981464"/>
              <a:gd name="connsiteY16" fmla="*/ 1227623 h 1227623"/>
              <a:gd name="connsiteX17" fmla="*/ 148684 w 1981464"/>
              <a:gd name="connsiteY17" fmla="*/ 1196152 h 1227623"/>
              <a:gd name="connsiteX18" fmla="*/ 247807 w 1981464"/>
              <a:gd name="connsiteY18" fmla="*/ 1171371 h 1227623"/>
              <a:gd name="connsiteX19" fmla="*/ 346930 w 1981464"/>
              <a:gd name="connsiteY19" fmla="*/ 1196152 h 1227623"/>
              <a:gd name="connsiteX20" fmla="*/ 494623 w 1981464"/>
              <a:gd name="connsiteY20" fmla="*/ 1227623 h 1227623"/>
              <a:gd name="connsiteX21" fmla="*/ 643307 w 1981464"/>
              <a:gd name="connsiteY21" fmla="*/ 1196152 h 1227623"/>
              <a:gd name="connsiteX22" fmla="*/ 742430 w 1981464"/>
              <a:gd name="connsiteY22" fmla="*/ 1171371 h 1227623"/>
              <a:gd name="connsiteX23" fmla="*/ 841553 w 1981464"/>
              <a:gd name="connsiteY23" fmla="*/ 1194665 h 1227623"/>
              <a:gd name="connsiteX24" fmla="*/ 990237 w 1981464"/>
              <a:gd name="connsiteY24" fmla="*/ 1227623 h 1227623"/>
              <a:gd name="connsiteX25" fmla="*/ 1138921 w 1981464"/>
              <a:gd name="connsiteY25" fmla="*/ 1196152 h 1227623"/>
              <a:gd name="connsiteX26" fmla="*/ 1238044 w 1981464"/>
              <a:gd name="connsiteY26" fmla="*/ 1171371 h 1227623"/>
              <a:gd name="connsiteX27" fmla="*/ 1337167 w 1981464"/>
              <a:gd name="connsiteY27" fmla="*/ 1196152 h 1227623"/>
              <a:gd name="connsiteX28" fmla="*/ 1485851 w 1981464"/>
              <a:gd name="connsiteY28" fmla="*/ 1227623 h 1227623"/>
              <a:gd name="connsiteX29" fmla="*/ 1634535 w 1981464"/>
              <a:gd name="connsiteY29" fmla="*/ 1196152 h 1227623"/>
              <a:gd name="connsiteX30" fmla="*/ 1733658 w 1981464"/>
              <a:gd name="connsiteY30" fmla="*/ 1171371 h 1227623"/>
              <a:gd name="connsiteX31" fmla="*/ 1832780 w 1981464"/>
              <a:gd name="connsiteY31" fmla="*/ 1194665 h 1227623"/>
              <a:gd name="connsiteX32" fmla="*/ 1981465 w 1981464"/>
              <a:gd name="connsiteY32" fmla="*/ 1227623 h 1227623"/>
              <a:gd name="connsiteX33" fmla="*/ 1981465 w 1981464"/>
              <a:gd name="connsiteY33" fmla="*/ 1078939 h 1227623"/>
              <a:gd name="connsiteX34" fmla="*/ 1882342 w 1981464"/>
              <a:gd name="connsiteY34" fmla="*/ 1055645 h 122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81464" h="1227623">
                <a:moveTo>
                  <a:pt x="1882342" y="1055645"/>
                </a:moveTo>
                <a:cubicBezTo>
                  <a:pt x="1834927" y="1036792"/>
                  <a:pt x="1784647" y="1026149"/>
                  <a:pt x="1733658" y="1024174"/>
                </a:cubicBezTo>
                <a:cubicBezTo>
                  <a:pt x="1682669" y="1026149"/>
                  <a:pt x="1632389" y="1036792"/>
                  <a:pt x="1584974" y="1055645"/>
                </a:cubicBezTo>
                <a:cubicBezTo>
                  <a:pt x="1553408" y="1068709"/>
                  <a:pt x="1519932" y="1076575"/>
                  <a:pt x="1485851" y="1078939"/>
                </a:cubicBezTo>
                <a:cubicBezTo>
                  <a:pt x="1451770" y="1076575"/>
                  <a:pt x="1418294" y="1068709"/>
                  <a:pt x="1386728" y="1055645"/>
                </a:cubicBezTo>
                <a:cubicBezTo>
                  <a:pt x="1369508" y="1048915"/>
                  <a:pt x="1351879" y="1043284"/>
                  <a:pt x="1333945" y="1038794"/>
                </a:cubicBezTo>
                <a:cubicBezTo>
                  <a:pt x="1127274" y="944875"/>
                  <a:pt x="1021708" y="755799"/>
                  <a:pt x="1036577" y="609592"/>
                </a:cubicBezTo>
                <a:cubicBezTo>
                  <a:pt x="1048967" y="483459"/>
                  <a:pt x="1124796" y="341465"/>
                  <a:pt x="1262081" y="327340"/>
                </a:cubicBezTo>
                <a:cubicBezTo>
                  <a:pt x="1394405" y="312559"/>
                  <a:pt x="1515578" y="402763"/>
                  <a:pt x="1539377" y="533764"/>
                </a:cubicBezTo>
                <a:cubicBezTo>
                  <a:pt x="1542685" y="556009"/>
                  <a:pt x="1562537" y="571975"/>
                  <a:pt x="1584974" y="570439"/>
                </a:cubicBezTo>
                <a:cubicBezTo>
                  <a:pt x="1596873" y="569344"/>
                  <a:pt x="1607846" y="563547"/>
                  <a:pt x="1615454" y="554332"/>
                </a:cubicBezTo>
                <a:cubicBezTo>
                  <a:pt x="1622819" y="545026"/>
                  <a:pt x="1626124" y="533147"/>
                  <a:pt x="1624623" y="521373"/>
                </a:cubicBezTo>
                <a:cubicBezTo>
                  <a:pt x="1580265" y="190551"/>
                  <a:pt x="1285375" y="-31732"/>
                  <a:pt x="940675" y="3704"/>
                </a:cubicBezTo>
                <a:cubicBezTo>
                  <a:pt x="753581" y="23033"/>
                  <a:pt x="577886" y="139998"/>
                  <a:pt x="418298" y="350634"/>
                </a:cubicBezTo>
                <a:cubicBezTo>
                  <a:pt x="396987" y="378636"/>
                  <a:pt x="376171" y="406886"/>
                  <a:pt x="355355" y="435136"/>
                </a:cubicBezTo>
                <a:cubicBezTo>
                  <a:pt x="244585" y="583821"/>
                  <a:pt x="139020" y="727549"/>
                  <a:pt x="0" y="824689"/>
                </a:cubicBezTo>
                <a:lnTo>
                  <a:pt x="0" y="1227623"/>
                </a:lnTo>
                <a:cubicBezTo>
                  <a:pt x="50989" y="1225648"/>
                  <a:pt x="101269" y="1215005"/>
                  <a:pt x="148684" y="1196152"/>
                </a:cubicBezTo>
                <a:cubicBezTo>
                  <a:pt x="180166" y="1182582"/>
                  <a:pt x="213642" y="1174211"/>
                  <a:pt x="247807" y="1171371"/>
                </a:cubicBezTo>
                <a:cubicBezTo>
                  <a:pt x="281972" y="1174211"/>
                  <a:pt x="315448" y="1182582"/>
                  <a:pt x="346930" y="1196152"/>
                </a:cubicBezTo>
                <a:cubicBezTo>
                  <a:pt x="394033" y="1214896"/>
                  <a:pt x="443969" y="1225537"/>
                  <a:pt x="494623" y="1227623"/>
                </a:cubicBezTo>
                <a:cubicBezTo>
                  <a:pt x="545612" y="1225648"/>
                  <a:pt x="595892" y="1215005"/>
                  <a:pt x="643307" y="1196152"/>
                </a:cubicBezTo>
                <a:cubicBezTo>
                  <a:pt x="674788" y="1182582"/>
                  <a:pt x="708265" y="1174211"/>
                  <a:pt x="742430" y="1171371"/>
                </a:cubicBezTo>
                <a:cubicBezTo>
                  <a:pt x="776511" y="1173735"/>
                  <a:pt x="809987" y="1181600"/>
                  <a:pt x="841553" y="1194665"/>
                </a:cubicBezTo>
                <a:cubicBezTo>
                  <a:pt x="888844" y="1214140"/>
                  <a:pt x="939146" y="1225291"/>
                  <a:pt x="990237" y="1227623"/>
                </a:cubicBezTo>
                <a:cubicBezTo>
                  <a:pt x="1041225" y="1225648"/>
                  <a:pt x="1091506" y="1215005"/>
                  <a:pt x="1138921" y="1196152"/>
                </a:cubicBezTo>
                <a:cubicBezTo>
                  <a:pt x="1170402" y="1182582"/>
                  <a:pt x="1203879" y="1174213"/>
                  <a:pt x="1238044" y="1171371"/>
                </a:cubicBezTo>
                <a:cubicBezTo>
                  <a:pt x="1272209" y="1174213"/>
                  <a:pt x="1305685" y="1182582"/>
                  <a:pt x="1337167" y="1196152"/>
                </a:cubicBezTo>
                <a:cubicBezTo>
                  <a:pt x="1384582" y="1215005"/>
                  <a:pt x="1434862" y="1225648"/>
                  <a:pt x="1485851" y="1227623"/>
                </a:cubicBezTo>
                <a:cubicBezTo>
                  <a:pt x="1536840" y="1225648"/>
                  <a:pt x="1587120" y="1215005"/>
                  <a:pt x="1634535" y="1196152"/>
                </a:cubicBezTo>
                <a:cubicBezTo>
                  <a:pt x="1666016" y="1182582"/>
                  <a:pt x="1699493" y="1174213"/>
                  <a:pt x="1733658" y="1171371"/>
                </a:cubicBezTo>
                <a:cubicBezTo>
                  <a:pt x="1767739" y="1173735"/>
                  <a:pt x="1801215" y="1181600"/>
                  <a:pt x="1832780" y="1194665"/>
                </a:cubicBezTo>
                <a:cubicBezTo>
                  <a:pt x="1880072" y="1214140"/>
                  <a:pt x="1930374" y="1225291"/>
                  <a:pt x="1981465" y="1227623"/>
                </a:cubicBezTo>
                <a:lnTo>
                  <a:pt x="1981465" y="1078939"/>
                </a:lnTo>
                <a:cubicBezTo>
                  <a:pt x="1947384" y="1076575"/>
                  <a:pt x="1913908" y="1068709"/>
                  <a:pt x="1882342" y="1055645"/>
                </a:cubicBezTo>
                <a:close/>
              </a:path>
            </a:pathLst>
          </a:custGeom>
          <a:solidFill>
            <a:srgbClr val="2E75B6"/>
          </a:solidFill>
          <a:ln w="24705" cap="flat">
            <a:noFill/>
            <a:prstDash val="solid"/>
            <a:miter/>
          </a:ln>
        </p:spPr>
        <p:txBody>
          <a:bodyPr rtlCol="0" anchor="ctr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3083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50183-F44D-5078-9398-CA0F350F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fr-CA" sz="4000" dirty="0"/>
              <a:t>Instar VIII et IX</a:t>
            </a:r>
          </a:p>
        </p:txBody>
      </p:sp>
      <p:pic>
        <p:nvPicPr>
          <p:cNvPr id="4" name="Image 3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820F339D-B77A-95D6-8102-B1ECBAA25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-64" b="-1"/>
          <a:stretch/>
        </p:blipFill>
        <p:spPr>
          <a:xfrm>
            <a:off x="0" y="1322575"/>
            <a:ext cx="6075557" cy="420467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49AA6D-D651-9CD2-1C33-A2DB594B4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32" y="2470244"/>
            <a:ext cx="4554680" cy="3769835"/>
          </a:xfrm>
        </p:spPr>
        <p:txBody>
          <a:bodyPr anchor="ctr">
            <a:normAutofit/>
          </a:bodyPr>
          <a:lstStyle/>
          <a:p>
            <a:r>
              <a:rPr lang="fr-CA" sz="2000" dirty="0"/>
              <a:t>Pour les instars VII et VIII, les crabes immatures peuvent devenir, s’ils sont plus gros adolescents ou rester immature s’ils sont plus petit.</a:t>
            </a:r>
          </a:p>
          <a:p>
            <a:r>
              <a:rPr lang="fr-CA" sz="2000" dirty="0"/>
              <a:t>Il y a donc une division qui se fait lors de ces mues. </a:t>
            </a:r>
          </a:p>
        </p:txBody>
      </p:sp>
    </p:spTree>
    <p:extLst>
      <p:ext uri="{BB962C8B-B14F-4D97-AF65-F5344CB8AC3E}">
        <p14:creationId xmlns:p14="http://schemas.microsoft.com/office/powerpoint/2010/main" val="315580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2EED2E-8FF5-2A90-311C-AE1AB766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fr-CA" sz="4800" dirty="0"/>
              <a:t>Division immature/adolescent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73F2FA-DE5D-5AEE-F257-0EE75D5A0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1" y="2599509"/>
                <a:ext cx="4796318" cy="3639450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ad>
                      <m:radPr>
                        <m:degHide m:val="on"/>
                        <m:ctrlPr>
                          <a:rPr lang="fr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fr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fr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fr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CA" sz="2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fr-CA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A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fr-CA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CA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  <m:sup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A" sz="20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A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A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fr-CA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CA" sz="2000" dirty="0"/>
              </a:p>
              <a:p>
                <a:pPr marL="0" indent="0">
                  <a:buNone/>
                </a:pPr>
                <a:r>
                  <a:rPr lang="fr-CA" sz="2000" dirty="0"/>
                  <a:t>Où p est la proportion qui reste immature et t un paramètre de séparation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273F2FA-DE5D-5AEE-F257-0EE75D5A0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1" y="2599509"/>
                <a:ext cx="4796318" cy="3639450"/>
              </a:xfrm>
              <a:blipFill>
                <a:blip r:embed="rId2"/>
                <a:stretch>
                  <a:fillRect l="-1271" r="-17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D3907967-F702-97D1-69DA-55D34BEE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2532342"/>
            <a:ext cx="5150277" cy="36180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C24C96-7AED-08CE-01F4-5675568F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Variation de t </a:t>
            </a:r>
          </a:p>
        </p:txBody>
      </p:sp>
      <p:pic>
        <p:nvPicPr>
          <p:cNvPr id="13" name="Enregistrement d’écran 9">
            <a:hlinkClick r:id="" action="ppaction://media"/>
            <a:extLst>
              <a:ext uri="{FF2B5EF4-FFF2-40B4-BE49-F238E27FC236}">
                <a16:creationId xmlns:a16="http://schemas.microsoft.com/office/drawing/2014/main" id="{4B75256D-5A00-63BE-6450-339D9110F1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335" y="1845426"/>
            <a:ext cx="9622277" cy="4450303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5F0FF9-F4A7-98B0-1F04-AF2FB06C1D53}"/>
              </a:ext>
            </a:extLst>
          </p:cNvPr>
          <p:cNvCxnSpPr/>
          <p:nvPr/>
        </p:nvCxnSpPr>
        <p:spPr>
          <a:xfrm>
            <a:off x="976045" y="1356189"/>
            <a:ext cx="3534310" cy="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B49500F-DEE7-27C2-6959-E7E7893B8E3D}"/>
              </a:ext>
            </a:extLst>
          </p:cNvPr>
          <p:cNvGrpSpPr/>
          <p:nvPr/>
        </p:nvGrpSpPr>
        <p:grpSpPr>
          <a:xfrm>
            <a:off x="9876890" y="184805"/>
            <a:ext cx="2208944" cy="1910993"/>
            <a:chOff x="8921393" y="1284270"/>
            <a:chExt cx="2208944" cy="19109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0C0053-72B5-E5DE-5194-1696A269D354}"/>
                </a:ext>
              </a:extLst>
            </p:cNvPr>
            <p:cNvSpPr/>
            <p:nvPr/>
          </p:nvSpPr>
          <p:spPr>
            <a:xfrm>
              <a:off x="8921393" y="1284270"/>
              <a:ext cx="2208944" cy="1910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CA" sz="2000" dirty="0">
                <a:solidFill>
                  <a:schemeClr val="tx1"/>
                </a:solidFill>
              </a:endParaRP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Immature</a:t>
              </a: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Adolescent</a:t>
              </a:r>
            </a:p>
            <a:p>
              <a:pPr algn="ctr"/>
              <a:r>
                <a:rPr lang="fr-CA" sz="2000" dirty="0" err="1">
                  <a:solidFill>
                    <a:schemeClr val="tx1"/>
                  </a:solidFill>
                </a:rPr>
                <a:t>Imm+Ado</a:t>
              </a:r>
              <a:endParaRPr lang="fr-CA" sz="2000" dirty="0">
                <a:solidFill>
                  <a:schemeClr val="tx1"/>
                </a:solidFill>
              </a:endParaRP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Instar original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FDE834-C253-7559-EE06-73F476128F5D}"/>
                </a:ext>
              </a:extLst>
            </p:cNvPr>
            <p:cNvSpPr/>
            <p:nvPr/>
          </p:nvSpPr>
          <p:spPr>
            <a:xfrm>
              <a:off x="9046394" y="1690688"/>
              <a:ext cx="174661" cy="16893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FF6343-EBCF-60CA-F895-3FEDC2F6AF32}"/>
                </a:ext>
              </a:extLst>
            </p:cNvPr>
            <p:cNvSpPr/>
            <p:nvPr/>
          </p:nvSpPr>
          <p:spPr>
            <a:xfrm>
              <a:off x="9046395" y="2015109"/>
              <a:ext cx="174661" cy="16893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920477-176F-BA92-EC8B-294839E1822B}"/>
                </a:ext>
              </a:extLst>
            </p:cNvPr>
            <p:cNvSpPr/>
            <p:nvPr/>
          </p:nvSpPr>
          <p:spPr>
            <a:xfrm>
              <a:off x="9046395" y="2325973"/>
              <a:ext cx="174661" cy="16893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AEA5D2-EA5A-4691-AC44-81DDEB1CA9C2}"/>
                </a:ext>
              </a:extLst>
            </p:cNvPr>
            <p:cNvSpPr/>
            <p:nvPr/>
          </p:nvSpPr>
          <p:spPr>
            <a:xfrm>
              <a:off x="9046395" y="2609833"/>
              <a:ext cx="174661" cy="1689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40650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C24C96-7AED-08CE-01F4-5675568F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Variation de p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5F0FF9-F4A7-98B0-1F04-AF2FB06C1D53}"/>
              </a:ext>
            </a:extLst>
          </p:cNvPr>
          <p:cNvCxnSpPr/>
          <p:nvPr/>
        </p:nvCxnSpPr>
        <p:spPr>
          <a:xfrm>
            <a:off x="976045" y="1356189"/>
            <a:ext cx="3534310" cy="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E63F8ACD-4FEB-34A8-179D-61AE7ADA1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400" y="1761949"/>
            <a:ext cx="9622277" cy="4450302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B49500F-DEE7-27C2-6959-E7E7893B8E3D}"/>
              </a:ext>
            </a:extLst>
          </p:cNvPr>
          <p:cNvGrpSpPr/>
          <p:nvPr/>
        </p:nvGrpSpPr>
        <p:grpSpPr>
          <a:xfrm>
            <a:off x="9876890" y="184805"/>
            <a:ext cx="2208944" cy="1910993"/>
            <a:chOff x="8921393" y="1284270"/>
            <a:chExt cx="2208944" cy="19109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0C0053-72B5-E5DE-5194-1696A269D354}"/>
                </a:ext>
              </a:extLst>
            </p:cNvPr>
            <p:cNvSpPr/>
            <p:nvPr/>
          </p:nvSpPr>
          <p:spPr>
            <a:xfrm>
              <a:off x="8921393" y="1284270"/>
              <a:ext cx="2208944" cy="1910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CA" sz="2000" dirty="0">
                <a:solidFill>
                  <a:schemeClr val="tx1"/>
                </a:solidFill>
              </a:endParaRP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Immature</a:t>
              </a: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Adolescent</a:t>
              </a:r>
            </a:p>
            <a:p>
              <a:pPr algn="ctr"/>
              <a:r>
                <a:rPr lang="fr-CA" sz="2000" dirty="0" err="1">
                  <a:solidFill>
                    <a:schemeClr val="tx1"/>
                  </a:solidFill>
                </a:rPr>
                <a:t>Imm+Ado</a:t>
              </a:r>
              <a:endParaRPr lang="fr-CA" sz="2000" dirty="0">
                <a:solidFill>
                  <a:schemeClr val="tx1"/>
                </a:solidFill>
              </a:endParaRPr>
            </a:p>
            <a:p>
              <a:pPr algn="ctr"/>
              <a:r>
                <a:rPr lang="fr-CA" sz="2000" dirty="0">
                  <a:solidFill>
                    <a:schemeClr val="tx1"/>
                  </a:solidFill>
                </a:rPr>
                <a:t>Instar original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FDE834-C253-7559-EE06-73F476128F5D}"/>
                </a:ext>
              </a:extLst>
            </p:cNvPr>
            <p:cNvSpPr/>
            <p:nvPr/>
          </p:nvSpPr>
          <p:spPr>
            <a:xfrm>
              <a:off x="9046394" y="1690688"/>
              <a:ext cx="174661" cy="16893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FF6343-EBCF-60CA-F895-3FEDC2F6AF32}"/>
                </a:ext>
              </a:extLst>
            </p:cNvPr>
            <p:cNvSpPr/>
            <p:nvPr/>
          </p:nvSpPr>
          <p:spPr>
            <a:xfrm>
              <a:off x="9046395" y="2015109"/>
              <a:ext cx="174661" cy="16893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920477-176F-BA92-EC8B-294839E1822B}"/>
                </a:ext>
              </a:extLst>
            </p:cNvPr>
            <p:cNvSpPr/>
            <p:nvPr/>
          </p:nvSpPr>
          <p:spPr>
            <a:xfrm>
              <a:off x="9046395" y="2325973"/>
              <a:ext cx="174661" cy="16893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AEA5D2-EA5A-4691-AC44-81DDEB1CA9C2}"/>
                </a:ext>
              </a:extLst>
            </p:cNvPr>
            <p:cNvSpPr/>
            <p:nvPr/>
          </p:nvSpPr>
          <p:spPr>
            <a:xfrm>
              <a:off x="9046395" y="2609833"/>
              <a:ext cx="174661" cy="1689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55204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814F12-1AF5-4AE8-D4A1-F01A81E3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fr-CA" sz="5000"/>
              <a:t>Division immature/adolescent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77CC95D-F024-368A-59E3-E8F5A2C3C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969469"/>
                <a:ext cx="8074815" cy="2800395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  <m:r>
                      <a:rPr lang="fr-CA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fr-CA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</m:oMath>
                </a14:m>
                <a:endParaRPr lang="fr-CA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𝑎𝑑𝑜</m:t>
                        </m:r>
                      </m:sub>
                    </m:sSub>
                    <m:r>
                      <a:rPr lang="fr-CA" sz="2400" b="0" i="1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fr-CA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</m:oMath>
                </a14:m>
                <a:endParaRPr lang="fr-CA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𝐼𝑋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  <m:r>
                      <a:rPr lang="fr-CA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fr-CA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</m:oMath>
                </a14:m>
                <a:endParaRPr lang="fr-CA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𝐼𝑋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𝑎𝑑𝑜</m:t>
                        </m:r>
                      </m:sub>
                    </m:sSub>
                    <m:r>
                      <a:rPr lang="fr-CA" sz="2400" b="0" i="1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A" sz="2400" b="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fr-CA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𝑉𝐼𝐼𝐼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CA" sz="2400" b="0" i="1">
                            <a:latin typeface="Cambria Math" panose="02040503050406030204" pitchFamily="18" charset="0"/>
                          </a:rPr>
                          <m:t>𝑖𝑚𝑚</m:t>
                        </m:r>
                      </m:sub>
                    </m:sSub>
                  </m:oMath>
                </a14:m>
                <a:endParaRPr lang="fr-CA" sz="24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77CC95D-F024-368A-59E3-E8F5A2C3C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969469"/>
                <a:ext cx="8074815" cy="2800395"/>
              </a:xfrm>
              <a:blipFill>
                <a:blip r:embed="rId2"/>
                <a:stretch>
                  <a:fillRect l="-1057" t="-217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77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0400FD-74C0-46E7-DCBC-CC8602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Immature + adolescent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4B3025-6A15-B8B4-54A7-C9036A80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7" y="802542"/>
            <a:ext cx="7686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space réservé du contenu 4" descr="Une image contenant nourriture, intérieur&#10;&#10;Description générée automatiquement">
            <a:extLst>
              <a:ext uri="{FF2B5EF4-FFF2-40B4-BE49-F238E27FC236}">
                <a16:creationId xmlns:a16="http://schemas.microsoft.com/office/drawing/2014/main" id="{020F9F75-673E-68C3-A2EB-035703C95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010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BD73D6-2073-7C55-562B-EF2745CC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Projet</a:t>
            </a:r>
            <a:r>
              <a:rPr lang="en-US" sz="4800">
                <a:solidFill>
                  <a:schemeClr val="bg1"/>
                </a:solidFill>
              </a:rPr>
              <a:t> otolithe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80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80B483-B091-4980-4995-2953EC1C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BBB0D300-0475-DFAD-E49B-2EB1264DB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fr-CA" dirty="0"/>
              <a:t>But : Compte des anneaux à l’aide de l’ordinateur</a:t>
            </a:r>
          </a:p>
          <a:p>
            <a:r>
              <a:rPr lang="fr-CA" dirty="0"/>
              <a:t>Pour se faire : préparer l’image pour faciliter le travail de l’ordinateur</a:t>
            </a:r>
          </a:p>
          <a:p>
            <a:pPr lvl="1"/>
            <a:r>
              <a:rPr lang="fr-CA" sz="2800" dirty="0"/>
              <a:t>Détection du contour de l’otolithe.</a:t>
            </a:r>
          </a:p>
          <a:p>
            <a:pPr lvl="1"/>
            <a:r>
              <a:rPr lang="fr-CA" sz="2800" dirty="0"/>
              <a:t>Détection du noyau de l’otolithe.</a:t>
            </a:r>
          </a:p>
          <a:p>
            <a:pPr lvl="1"/>
            <a:r>
              <a:rPr lang="fr-CA" sz="2800" dirty="0"/>
              <a:t>Balayage de l’otolithe.</a:t>
            </a:r>
          </a:p>
          <a:p>
            <a:pPr lvl="1"/>
            <a:r>
              <a:rPr lang="fr-CA" sz="2800" dirty="0"/>
              <a:t>Alignement des anneaux de l’otolithe.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29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20AB19-DFEC-998E-5AAC-D87F09E1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Détection du contour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7177EE-1ABB-3B80-0C0C-DED368BEE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5" t="14930" r="28627" b="17717"/>
          <a:stretch/>
        </p:blipFill>
        <p:spPr>
          <a:xfrm>
            <a:off x="3956116" y="1433164"/>
            <a:ext cx="4279768" cy="53362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89B59F5-7B64-BBB9-1321-9791A82FD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85" t="14857" r="28548" b="17469"/>
          <a:stretch/>
        </p:blipFill>
        <p:spPr>
          <a:xfrm>
            <a:off x="3956116" y="1447448"/>
            <a:ext cx="4279768" cy="53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2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14ACB6-3FCE-50BD-9C9B-10BE6688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Détection du contour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38C066-CE31-D83D-A0FB-3CDA0BF57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7" t="14193" r="23779" b="17609"/>
          <a:stretch/>
        </p:blipFill>
        <p:spPr>
          <a:xfrm>
            <a:off x="3842689" y="1482187"/>
            <a:ext cx="5047311" cy="5081795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BAD66B-ACF3-3926-8755-642AA068ED17}"/>
              </a:ext>
            </a:extLst>
          </p:cNvPr>
          <p:cNvCxnSpPr/>
          <p:nvPr/>
        </p:nvCxnSpPr>
        <p:spPr>
          <a:xfrm flipH="1">
            <a:off x="5781675" y="4023084"/>
            <a:ext cx="584669" cy="21831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32533C3-C605-C9EB-9E28-F61CD502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7" t="13888" r="23670" b="17604"/>
          <a:stretch/>
        </p:blipFill>
        <p:spPr>
          <a:xfrm>
            <a:off x="3842689" y="1482187"/>
            <a:ext cx="5045233" cy="50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3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61508-9205-5E8A-9A6A-A99A3D13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 crabe des neiges</a:t>
            </a:r>
          </a:p>
        </p:txBody>
      </p:sp>
      <p:pic>
        <p:nvPicPr>
          <p:cNvPr id="5" name="Graphique 4" descr="Crabe avec un remplissage uni">
            <a:extLst>
              <a:ext uri="{FF2B5EF4-FFF2-40B4-BE49-F238E27FC236}">
                <a16:creationId xmlns:a16="http://schemas.microsoft.com/office/drawing/2014/main" id="{B5C96576-A495-9980-3119-2E75537D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461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0E5A7EF-C0E9-96C3-717B-96C35FB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fr-CA" sz="4000"/>
              <a:t>Détection du noyau</a:t>
            </a:r>
            <a:endParaRPr lang="en-US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662C8-6CAC-9B63-EBD3-133324D8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4360722"/>
          </a:xfrm>
        </p:spPr>
        <p:txBody>
          <a:bodyPr>
            <a:normAutofit/>
          </a:bodyPr>
          <a:lstStyle/>
          <a:p>
            <a:r>
              <a:rPr lang="fr-CA" sz="2200" dirty="0">
                <a:solidFill>
                  <a:schemeClr val="tx1">
                    <a:alpha val="80000"/>
                  </a:schemeClr>
                </a:solidFill>
              </a:rPr>
              <a:t>Pour l’instant, n’est qu’une méthode temporaire qui fonctionne pour la plupart des otolithes de plies canadiennes testées.</a:t>
            </a:r>
          </a:p>
          <a:p>
            <a:endParaRPr lang="fr-CA" sz="22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fr-CA" sz="2200" dirty="0">
                <a:solidFill>
                  <a:schemeClr val="tx1">
                    <a:alpha val="80000"/>
                  </a:schemeClr>
                </a:solidFill>
              </a:rPr>
              <a:t>On applique à l’image :</a:t>
            </a:r>
          </a:p>
          <a:p>
            <a:endParaRPr lang="fr-CA" sz="2200" dirty="0">
              <a:solidFill>
                <a:schemeClr val="tx1">
                  <a:alpha val="80000"/>
                </a:schemeClr>
              </a:solidFill>
            </a:endParaRPr>
          </a:p>
          <a:p>
            <a:endParaRPr lang="fr-CA" sz="22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2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Le noyau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est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le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groupe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de pixels </a:t>
            </a:r>
            <a:r>
              <a:rPr lang="fr-CA" sz="2200" dirty="0">
                <a:solidFill>
                  <a:schemeClr val="tx1">
                    <a:alpha val="80000"/>
                  </a:schemeClr>
                </a:solidFill>
              </a:rPr>
              <a:t>blancs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l’image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où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le k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est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le plus grand et qui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contient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encore du </a:t>
            </a:r>
            <a:r>
              <a:rPr lang="en-US" sz="2200" dirty="0" err="1">
                <a:solidFill>
                  <a:schemeClr val="tx1">
                    <a:alpha val="80000"/>
                  </a:schemeClr>
                </a:solidFill>
              </a:rPr>
              <a:t>blanc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DA4A9-E25F-EC36-34FE-904FC765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22" y="3564502"/>
            <a:ext cx="5501722" cy="12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A5EFE6-CA6F-50F5-2D69-628C4FEA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38113"/>
            <a:ext cx="4284417" cy="1665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Détection du noyau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640786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A88AA2-7DA7-AE39-5DA0-F5A588E2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8" t="14322" r="28491" b="17662"/>
          <a:stretch/>
        </p:blipFill>
        <p:spPr>
          <a:xfrm>
            <a:off x="6734420" y="2641119"/>
            <a:ext cx="2859196" cy="3575304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19EDC8C-40F1-FE8F-6866-719F0BB844AC}"/>
              </a:ext>
            </a:extLst>
          </p:cNvPr>
          <p:cNvGrpSpPr/>
          <p:nvPr/>
        </p:nvGrpSpPr>
        <p:grpSpPr>
          <a:xfrm>
            <a:off x="1151437" y="2641119"/>
            <a:ext cx="2939876" cy="3575304"/>
            <a:chOff x="2790431" y="1886331"/>
            <a:chExt cx="2952000" cy="375456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AECD507-EE1D-E02A-80AE-1C3A41A6B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266" t="13873" r="28548" b="17096"/>
            <a:stretch/>
          </p:blipFill>
          <p:spPr>
            <a:xfrm>
              <a:off x="2807206" y="1919287"/>
              <a:ext cx="2935225" cy="372160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F753AFB-BB6A-56A0-9204-5A59331CA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l="33267" t="14042" r="28548" b="18265"/>
            <a:stretch/>
          </p:blipFill>
          <p:spPr>
            <a:xfrm>
              <a:off x="2790431" y="1886331"/>
              <a:ext cx="2952000" cy="3721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50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67CD1A-0E90-1606-BF05-1278D398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Balayage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B4F8A5-01E1-FB9C-07FF-67CDEE18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fr-CA" sz="2000" dirty="0"/>
              <a:t>On prend l’intensité de gris dans un rayon du noyau au contour de l’otolithe en faisant le tour d’une tranche de l’otolithe. </a:t>
            </a:r>
          </a:p>
          <a:p>
            <a:r>
              <a:rPr lang="fr-CA" sz="2000" dirty="0"/>
              <a:t>400 rayons et 400 pixels pris par rayon.</a:t>
            </a:r>
          </a:p>
          <a:p>
            <a:r>
              <a:rPr lang="fr-CA" sz="2000" dirty="0"/>
              <a:t>Place ensuite les rayons bout à bout afin de créer une image 400x400.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26CE44-FCDD-FB14-B3EB-537B4C09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0" r="51512"/>
          <a:stretch/>
        </p:blipFill>
        <p:spPr>
          <a:xfrm>
            <a:off x="5653438" y="818707"/>
            <a:ext cx="5911702" cy="56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6AB80B-C442-A307-3DE9-4CE49E0E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6E575F3-8C72-896E-62F3-16EB6DCD8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/>
              </a:bodyPr>
              <a:lstStyle/>
              <a:p>
                <a:r>
                  <a:rPr lang="fr-CA" sz="2000" dirty="0"/>
                  <a:t>Les anneaux ne sont pas très clairs et ne sont pas alignés. </a:t>
                </a:r>
              </a:p>
              <a:p>
                <a:r>
                  <a:rPr lang="fr-CA" sz="2000" dirty="0"/>
                  <a:t>On applique alors une fonction augmentant le contraste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CA" sz="20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A" sz="2000" b="0" i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20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fr-CA" sz="2000" b="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𝐼𝑚𝑎𝑔𝑒</m:t>
                    </m:r>
                  </m:oMath>
                </a14:m>
                <a:endParaRPr lang="fr-CA" sz="2000" b="0" dirty="0"/>
              </a:p>
              <a:p>
                <a:pPr marL="457200" lvl="1" indent="0">
                  <a:buNone/>
                </a:pPr>
                <a:endParaRPr lang="fr-CA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fr-CA" sz="20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𝑠𝑑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fr-CA" sz="2000" b="0" dirty="0"/>
              </a:p>
              <a:p>
                <a:pPr marL="457200" lvl="1" indent="0">
                  <a:buNone/>
                </a:pPr>
                <a:endParaRPr lang="fr-CA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fr-CA" sz="2000" b="0" i="1"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fr-CA" sz="20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A" sz="2000" b="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CA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A" sz="20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den>
                    </m:f>
                  </m:oMath>
                </a14:m>
                <a:endParaRPr lang="fr-CA" sz="2000" b="0" dirty="0"/>
              </a:p>
              <a:p>
                <a:pPr marL="457200" lvl="1" indent="0">
                  <a:buNone/>
                </a:pPr>
                <a:r>
                  <a:rPr lang="fr-CA" sz="2000" dirty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6E575F3-8C72-896E-62F3-16EB6DCD8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236" t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F5F5535C-E03D-F3F4-A9EA-F2491F1A9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1" r="51861"/>
          <a:stretch/>
        </p:blipFill>
        <p:spPr>
          <a:xfrm>
            <a:off x="6880610" y="1126141"/>
            <a:ext cx="4737650" cy="4627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5B9DE6-74D5-D941-3D32-143692895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0" r="51512"/>
          <a:stretch/>
        </p:blipFill>
        <p:spPr>
          <a:xfrm>
            <a:off x="6901158" y="1189904"/>
            <a:ext cx="4735913" cy="45419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0EBEEA-0A49-5519-BC3D-904775195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9" y="3521657"/>
            <a:ext cx="3965893" cy="23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90C418-4192-C3DB-B95B-3F605D65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1A7E96-E2CD-3B69-07A1-88C17C4D5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fr-CA" sz="2000" dirty="0"/>
              <a:t>On applique ensuite la fonction R </a:t>
            </a:r>
            <a:r>
              <a:rPr lang="fr-CA" sz="2000" dirty="0" err="1"/>
              <a:t>medianblur</a:t>
            </a:r>
            <a:r>
              <a:rPr lang="fr-CA" sz="2000" dirty="0"/>
              <a:t> qui prend la valeur médiane de gris dans un voisinage de pixel autour de chaque pixel pour tout l’image.</a:t>
            </a:r>
          </a:p>
          <a:p>
            <a:r>
              <a:rPr lang="fr-CA" sz="2000" dirty="0"/>
              <a:t>Cela nettoie l’image et la rend plus facile à lire pour l’ordinateur tout en gardant le contraste entre les anneaux.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8B6D48-8155-6667-1169-B80FE6FA7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0" r="51424"/>
          <a:stretch/>
        </p:blipFill>
        <p:spPr>
          <a:xfrm>
            <a:off x="6880610" y="1155472"/>
            <a:ext cx="4737650" cy="45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8C9E65-E843-76F4-A7A8-05A4EE50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E12A6-C44E-2882-7C53-C38FC1469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fr-CA" sz="2000" dirty="0"/>
              <a:t>Pour faire l’alignement, on prend un rayon qu’on nomme </a:t>
            </a:r>
            <a:r>
              <a:rPr lang="fr-CA" sz="2000" b="1" dirty="0"/>
              <a:t>rayon de référence</a:t>
            </a:r>
            <a:r>
              <a:rPr lang="fr-CA" sz="2000" dirty="0"/>
              <a:t>. Ce rayon est habituellement le plus long.</a:t>
            </a:r>
          </a:p>
          <a:p>
            <a:r>
              <a:rPr lang="fr-CA" sz="2000" dirty="0"/>
              <a:t>À partir de ce rayon, on applique une fonction de distribution cumulative </a:t>
            </a:r>
            <a:r>
              <a:rPr lang="fr-CA" sz="2000" b="1" dirty="0"/>
              <a:t>beta</a:t>
            </a:r>
            <a:r>
              <a:rPr lang="fr-CA" sz="2000" dirty="0"/>
              <a:t> aux coordonnées des autres rayons dans une tranche de l’otolithe. </a:t>
            </a:r>
          </a:p>
          <a:p>
            <a:r>
              <a:rPr lang="fr-CA" sz="2000" dirty="0"/>
              <a:t>On ajoute aussi une transformation linéaire pour que la couleur de tous les rayons se rapprochent de celui de référence.</a:t>
            </a:r>
          </a:p>
        </p:txBody>
      </p:sp>
      <p:pic>
        <p:nvPicPr>
          <p:cNvPr id="6" name="Image 5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FD3ACF0B-840A-0D9C-95BC-A70597A4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81" y="643468"/>
            <a:ext cx="3622782" cy="2545005"/>
          </a:xfrm>
          <a:prstGeom prst="rect">
            <a:avLst/>
          </a:prstGeom>
        </p:spPr>
      </p:pic>
      <p:pic>
        <p:nvPicPr>
          <p:cNvPr id="8" name="Image 7" descr="Une image contenant ligne, diagramme, Tracé, Parallèle&#10;&#10;Description générée automatiquement">
            <a:extLst>
              <a:ext uri="{FF2B5EF4-FFF2-40B4-BE49-F238E27FC236}">
                <a16:creationId xmlns:a16="http://schemas.microsoft.com/office/drawing/2014/main" id="{9B393E69-99C7-3BEB-4073-96BD2B23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52" y="3657600"/>
            <a:ext cx="3680440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4646"/>
            </a:gs>
            <a:gs pos="74000">
              <a:srgbClr val="CBCBCB"/>
            </a:gs>
            <a:gs pos="100000">
              <a:srgbClr val="F4F4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CA06E95-1C1C-EFF9-91EC-8641FC38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4" t="14007" r="23626" b="17755"/>
          <a:stretch/>
        </p:blipFill>
        <p:spPr>
          <a:xfrm>
            <a:off x="2498653" y="-5318"/>
            <a:ext cx="6863318" cy="68633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494B8E-F89D-86A2-9134-E3033B410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3" t="14007" r="23626" b="17755"/>
          <a:stretch/>
        </p:blipFill>
        <p:spPr>
          <a:xfrm>
            <a:off x="2498653" y="-10636"/>
            <a:ext cx="6863316" cy="68633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ACE2D6-31D5-3360-9664-1EF0960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13" t="14007" r="23626" b="17755"/>
          <a:stretch/>
        </p:blipFill>
        <p:spPr>
          <a:xfrm>
            <a:off x="2503969" y="5318"/>
            <a:ext cx="6858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D8466B-D3F7-3E0D-2467-3FA825076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3" t="14007" r="23626" b="17755"/>
          <a:stretch/>
        </p:blipFill>
        <p:spPr>
          <a:xfrm>
            <a:off x="2498653" y="5318"/>
            <a:ext cx="6873954" cy="68739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2ED931-7366-8CBE-6DCA-74F2C961A7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13" t="14007" r="23626" b="17755"/>
          <a:stretch/>
        </p:blipFill>
        <p:spPr>
          <a:xfrm>
            <a:off x="2525244" y="0"/>
            <a:ext cx="6852682" cy="6852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D81F9C-0062-C9DC-B403-2A9BC77BA0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13" t="14007" r="23626" b="17755"/>
          <a:stretch/>
        </p:blipFill>
        <p:spPr>
          <a:xfrm>
            <a:off x="2525243" y="5318"/>
            <a:ext cx="6847364" cy="68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156F41-9B70-28C4-84D1-427089AD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Alignement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C6CB5-EE26-D8B5-63B4-185A250D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" y="2078063"/>
            <a:ext cx="5263468" cy="47634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D549F2F-68A3-2AB4-3EE5-D80A7D7B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55" y="1707395"/>
            <a:ext cx="6456945" cy="453600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79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E6D798-7E13-FEFB-8171-2081E90B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6D8E54-99AA-E6CB-5CF1-84772940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fr-CA" sz="2000" dirty="0"/>
              <a:t>En prenant la moyenne des valeurs de gris par rangée de l’image, on retrouve le rayon moyen de l’image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F54CCB-F66B-1E45-77F7-B6E5E717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09694"/>
            <a:ext cx="6155141" cy="3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0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2894A9-10B5-9D9E-280A-5D0617F2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9568BD-E3B2-0716-CA52-90B8499D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fr-CA" sz="2000" dirty="0"/>
              <a:t>En bleu, on ajoute une </a:t>
            </a:r>
            <a:r>
              <a:rPr lang="fr-CA" sz="2000" dirty="0" err="1"/>
              <a:t>spline</a:t>
            </a:r>
            <a:r>
              <a:rPr lang="fr-CA" sz="2000" dirty="0"/>
              <a:t> qui vient lisser la courbe et en rouge, une </a:t>
            </a:r>
            <a:r>
              <a:rPr lang="fr-CA" sz="2000" dirty="0" err="1"/>
              <a:t>spline</a:t>
            </a:r>
            <a:r>
              <a:rPr lang="fr-CA" sz="2000" dirty="0"/>
              <a:t> qui suit la tendance de la courbe sans les oscillations.</a:t>
            </a:r>
          </a:p>
          <a:p>
            <a:r>
              <a:rPr lang="fr-CA" sz="2000" dirty="0"/>
              <a:t>On soustrait la courbe rouge de la bleue afin de mieux voir les minimums.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4C7998-F192-D7AB-3797-80F0E55F3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7" t="7303" r="1910" b="7893"/>
          <a:stretch/>
        </p:blipFill>
        <p:spPr>
          <a:xfrm>
            <a:off x="5445457" y="1503021"/>
            <a:ext cx="6155141" cy="38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B14B55-D7C4-0B00-D167-24AF0605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fr-CA" sz="4000"/>
              <a:t>Objectif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3A1FA0-228F-0D86-A5D9-0822952F5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CA" sz="2000" dirty="0"/>
              <a:t>Construire un modèle statistique permettant de définir la répartition des crabes femelles dans leurs différents instars.</a:t>
            </a:r>
          </a:p>
          <a:p>
            <a:r>
              <a:rPr lang="fr-CA" sz="2000" dirty="0"/>
              <a:t>Données représentent la moyenne de la densité de crabe femelle de chaque taille pour les années 1997 à 2023.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44D98E-5F0F-9599-88F3-144BCF52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" r="-946" b="2"/>
          <a:stretch/>
        </p:blipFill>
        <p:spPr>
          <a:xfrm>
            <a:off x="5731231" y="969194"/>
            <a:ext cx="5918524" cy="49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65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844393-0780-7046-F742-9621FBE3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Alignement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DF25A-E592-2F6A-FB16-7C6C3B04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fr-CA" sz="2000"/>
              <a:t>Un anneau devrait se retrouver aux creux de cette courbe représenté par les lignes rouges.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42D673-6607-9E65-3FDC-C672A3197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6798" b="8588"/>
          <a:stretch/>
        </p:blipFill>
        <p:spPr>
          <a:xfrm>
            <a:off x="5054885" y="1275019"/>
            <a:ext cx="7137115" cy="43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85D79F-A902-FB96-296F-ACC64AD4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463301" cy="1322888"/>
          </a:xfrm>
        </p:spPr>
        <p:txBody>
          <a:bodyPr>
            <a:normAutofit/>
          </a:bodyPr>
          <a:lstStyle/>
          <a:p>
            <a:r>
              <a:rPr lang="fr-CA"/>
              <a:t>Difficultés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E4C51C-58DD-A973-6460-71F281C7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63301" cy="3361125"/>
          </a:xfrm>
        </p:spPr>
        <p:txBody>
          <a:bodyPr>
            <a:normAutofit/>
          </a:bodyPr>
          <a:lstStyle/>
          <a:p>
            <a:r>
              <a:rPr lang="fr-CA" sz="2000"/>
              <a:t>Le noyau n’est pas nécessairement toujours le point le plus blanc et parfois plusieurs « noyaux » peuvent être trouvés.</a:t>
            </a:r>
          </a:p>
          <a:p>
            <a:endParaRPr lang="fr-CA" sz="2000"/>
          </a:p>
          <a:p>
            <a:r>
              <a:rPr lang="fr-CA" sz="2000"/>
              <a:t>L’optimisation de la fonction d’alignement peut converger vers un minimum local ce qui désaligne brusquement les anneaux.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CB2CBF-24D9-EC09-44BE-43DC35B62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83" t="8928"/>
          <a:stretch/>
        </p:blipFill>
        <p:spPr>
          <a:xfrm>
            <a:off x="7600336" y="2807140"/>
            <a:ext cx="4492348" cy="4105863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21AC3B1-344D-4C67-0F3E-DD8FD0DC21F6}"/>
              </a:ext>
            </a:extLst>
          </p:cNvPr>
          <p:cNvGrpSpPr/>
          <p:nvPr/>
        </p:nvGrpSpPr>
        <p:grpSpPr>
          <a:xfrm>
            <a:off x="9088457" y="751736"/>
            <a:ext cx="1662122" cy="2055975"/>
            <a:chOff x="6096000" y="2151226"/>
            <a:chExt cx="2636875" cy="370013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DF58D31-070C-599E-774B-055417B44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92" t="14007" r="30404" b="17360"/>
            <a:stretch/>
          </p:blipFill>
          <p:spPr>
            <a:xfrm>
              <a:off x="6096000" y="2151227"/>
              <a:ext cx="2636874" cy="3700131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1E5E522-7734-8710-D6DE-195995F79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34739" t="14007" r="30956" b="17360"/>
            <a:stretch/>
          </p:blipFill>
          <p:spPr>
            <a:xfrm>
              <a:off x="6096001" y="2151226"/>
              <a:ext cx="2636874" cy="3700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496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975B5C-8931-B9C4-2F0F-3D36669F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fr-CA" dirty="0"/>
              <a:t>Alignement alternatif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41C8A8-B3A5-DA28-FBA5-AD830150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>
            <a:normAutofit/>
          </a:bodyPr>
          <a:lstStyle/>
          <a:p>
            <a:r>
              <a:rPr lang="fr-CA" sz="1700"/>
              <a:t>Pour le problème lors de l’alignement, au lieu de traiter chaque rayon indépendamment, on peut les reliés entre eux. </a:t>
            </a:r>
          </a:p>
          <a:p>
            <a:r>
              <a:rPr lang="fr-CA" sz="1700"/>
              <a:t>On optimise la fonction beta pour que chaque rayon ressemble à son voisin de façon qu’en appliquant la fonction beta pour qu’il ressemble à son voisin et en appliquant ensuite la fonction beta du voisin et ainsi de suite jusqu’à obtenir le rayon de référence. </a:t>
            </a:r>
          </a:p>
          <a:p>
            <a:r>
              <a:rPr lang="fr-CA" sz="1700"/>
              <a:t>Un rayon ressemble déjà à son voisin, donc petits changements.</a:t>
            </a:r>
          </a:p>
          <a:p>
            <a:r>
              <a:rPr lang="fr-CA" sz="1700"/>
              <a:t>Plus de difficultés à changer l’image pour aligner les anneaux.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3842D0-ABFC-2BEA-4F41-DC82C10A4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6" t="8489"/>
          <a:stretch/>
        </p:blipFill>
        <p:spPr>
          <a:xfrm>
            <a:off x="7763393" y="3608368"/>
            <a:ext cx="3452235" cy="32087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7F4EC8-430D-4245-022E-3F6313976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9" r="51843"/>
          <a:stretch/>
        </p:blipFill>
        <p:spPr>
          <a:xfrm>
            <a:off x="7767118" y="282709"/>
            <a:ext cx="3287848" cy="32176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D7FB6E-C586-4C5A-1519-04D50EA20D74}"/>
              </a:ext>
            </a:extLst>
          </p:cNvPr>
          <p:cNvSpPr txBox="1"/>
          <p:nvPr/>
        </p:nvSpPr>
        <p:spPr>
          <a:xfrm>
            <a:off x="9030984" y="40861"/>
            <a:ext cx="190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Avant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4B7112-18DA-4853-A75C-48160CCA9A13}"/>
              </a:ext>
            </a:extLst>
          </p:cNvPr>
          <p:cNvSpPr txBox="1"/>
          <p:nvPr/>
        </p:nvSpPr>
        <p:spPr>
          <a:xfrm>
            <a:off x="9153905" y="3369677"/>
            <a:ext cx="190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3186838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B65C7B-D296-BFFF-A1E0-E1B1341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115F696-1A5F-9F73-7C56-121389D20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 fontScale="92500"/>
          </a:bodyPr>
          <a:lstStyle/>
          <a:p>
            <a:r>
              <a:rPr lang="fr-CA" dirty="0"/>
              <a:t>Analyse d’instars des crabes des neiges immatures et adolescents en modélisant grâce au modèle statistique.</a:t>
            </a:r>
          </a:p>
          <a:p>
            <a:r>
              <a:rPr lang="fr-CA" dirty="0"/>
              <a:t>Analyse d’image d’otolithes de plies canadiennes. Préparation des images pour faciliter le compte d’anneaux.</a:t>
            </a:r>
          </a:p>
          <a:p>
            <a:pPr lvl="1"/>
            <a:r>
              <a:rPr lang="fr-CA" sz="2800" dirty="0"/>
              <a:t>Trouver noyau</a:t>
            </a:r>
          </a:p>
          <a:p>
            <a:pPr lvl="1"/>
            <a:r>
              <a:rPr lang="fr-CA" sz="2800" dirty="0"/>
              <a:t>Balayage et alignement des </a:t>
            </a:r>
            <a:r>
              <a:rPr lang="fr-CA" sz="2800" dirty="0" err="1"/>
              <a:t>aneaux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77413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58A6A-9AAC-7333-884C-4DDAF581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78801-3ECC-C2E4-9F19-3507E9BE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fr-CA" sz="2600" dirty="0"/>
              <a:t>Améliorer le modèle immature + adolescent et ajouter les matures.</a:t>
            </a:r>
          </a:p>
          <a:p>
            <a:r>
              <a:rPr lang="fr-CA" sz="2600" dirty="0"/>
              <a:t>Trouver une façon de faire l’alignement sans qu’on tombe dans des minimums locaux.</a:t>
            </a:r>
          </a:p>
          <a:p>
            <a:r>
              <a:rPr lang="fr-CA" sz="2600" dirty="0"/>
              <a:t>Trouver une façon plus générale de trouver le noyau</a:t>
            </a:r>
          </a:p>
          <a:p>
            <a:endParaRPr lang="fr-CA" sz="2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B6A1E6-AEB4-B915-7754-ACE4B2474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7" t="24892" r="30664" b="17745"/>
          <a:stretch/>
        </p:blipFill>
        <p:spPr>
          <a:xfrm>
            <a:off x="8876873" y="4155788"/>
            <a:ext cx="2144054" cy="22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3D27AF-94E1-C1E5-B963-DFD970EF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290544-237E-3C23-F43A-50DB4AA6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0" y="858525"/>
            <a:ext cx="7526219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2010DD-E934-AAF9-7A2D-13EE2D1E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CA" sz="5400"/>
              <a:t>Modèle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0DC91A8-0315-BB94-77F2-7F4CB7DDC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CA" sz="3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fr-CA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A" sz="3200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fr-CA" sz="3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A" sz="3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CA" sz="3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2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3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fr-CA" sz="3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fr-CA" sz="3200" b="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fr-CA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fr-CA" sz="3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fr-CA" sz="3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fr-CA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CA" sz="3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32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fr-CA" sz="32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A" sz="3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32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fr-CA" sz="32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fr-CA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fr-CA" sz="3200" dirty="0"/>
              </a:p>
              <a:p>
                <a:endParaRPr lang="fr-CA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2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fr-CA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A" sz="3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200" b="0" i="1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r>
                  <a:rPr lang="fr-CA" sz="32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3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200" b="0" i="1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fr-CA" sz="32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0DC91A8-0315-BB94-77F2-7F4CB7DDC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0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F96126-728D-0D11-3115-98A5F614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A" dirty="0"/>
              <a:t>Log-vraisemblance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51246-BB38-FB3E-CE2E-429FC5C8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CA" dirty="0"/>
              <a:t>En utilisant la fonction </a:t>
            </a:r>
            <a:r>
              <a:rPr lang="fr-CA" dirty="0" err="1"/>
              <a:t>optim</a:t>
            </a:r>
            <a:r>
              <a:rPr lang="fr-CA" dirty="0"/>
              <a:t> de R, on trouve les paramètres qui maximisent la fonction de log-vraisemblance.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 err="1"/>
              <a:t>Optim</a:t>
            </a:r>
            <a:r>
              <a:rPr lang="fr-CA" dirty="0"/>
              <a:t> peut être pris dans un minimum local et ne pas trouver les bons paramètres. C’est pourquoi on ajoute d’autres informations connus des données comme la croissance.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45A92B-FD03-D027-76C5-F50FEB90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55" y="4527505"/>
            <a:ext cx="9908489" cy="7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4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96A2AB-BAC0-174A-E0C1-D1781F0D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fr-CA" dirty="0"/>
              <a:t>Croissance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5A33D2-418A-991D-5D4F-1593C73A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9960"/>
            <a:ext cx="4777381" cy="33083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22CBF55C-3A0E-D4FC-D9CD-E8C90F259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On remarque que la croissance du crabe suit une droite (y=</a:t>
                </a:r>
                <a:r>
                  <a:rPr lang="fr-CA" dirty="0" err="1"/>
                  <a:t>ax+b</a:t>
                </a:r>
                <a:r>
                  <a:rPr lang="fr-CA" dirty="0"/>
                  <a:t>).</a:t>
                </a:r>
              </a:p>
              <a:p>
                <a:r>
                  <a:rPr lang="fr-CA" dirty="0"/>
                  <a:t>Sachant cela, on peut trouver les moyennes et variances de chaque instar à partir de ces valeurs au premier instar immature, car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𝑎𝐸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dirty="0"/>
              </a:p>
              <a:p>
                <a:endParaRPr lang="fr-CA" dirty="0"/>
              </a:p>
            </p:txBody>
          </p:sp>
        </mc:Choice>
        <mc:Fallback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22CBF55C-3A0E-D4FC-D9CD-E8C90F259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2009" t="-2475" r="-156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2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C62CBB-5803-EFB7-9261-FB17BD0B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733425"/>
            <a:ext cx="7686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2E3FB8-1501-2DED-9156-6F9F7F0C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CA" sz="3600"/>
              <a:t>Adolescents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1C9D8B-FADB-9F66-105E-C55211994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fr-CA" sz="1800" dirty="0"/>
              <a:t>Après avoir plutôt bien modélisé les immatures, on ajoute les immatures.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B7189158-BDF8-8F67-18CD-BB6F7479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363864"/>
            <a:ext cx="5628018" cy="38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97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926</Words>
  <Application>Microsoft Office PowerPoint</Application>
  <PresentationFormat>Grand écran</PresentationFormat>
  <Paragraphs>114</Paragraphs>
  <Slides>34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Thème Office</vt:lpstr>
      <vt:lpstr>Travail d’été 2024</vt:lpstr>
      <vt:lpstr>Projet crabe des neiges</vt:lpstr>
      <vt:lpstr>Objectif</vt:lpstr>
      <vt:lpstr>Immatures</vt:lpstr>
      <vt:lpstr>Modèle</vt:lpstr>
      <vt:lpstr>Log-vraisemblance</vt:lpstr>
      <vt:lpstr>Croissance</vt:lpstr>
      <vt:lpstr>Présentation PowerPoint</vt:lpstr>
      <vt:lpstr>Adolescents</vt:lpstr>
      <vt:lpstr>Instar VIII et IX</vt:lpstr>
      <vt:lpstr>Division immature/adolescent</vt:lpstr>
      <vt:lpstr>Variation de t </vt:lpstr>
      <vt:lpstr>Variation de p </vt:lpstr>
      <vt:lpstr>Division immature/adolescent </vt:lpstr>
      <vt:lpstr>Immature + adolescent</vt:lpstr>
      <vt:lpstr>Projet otolithe</vt:lpstr>
      <vt:lpstr>Présentation PowerPoint</vt:lpstr>
      <vt:lpstr>Détection du contour</vt:lpstr>
      <vt:lpstr>Détection du contour</vt:lpstr>
      <vt:lpstr>Détection du noyau</vt:lpstr>
      <vt:lpstr>Détection du noyau</vt:lpstr>
      <vt:lpstr>Balayage </vt:lpstr>
      <vt:lpstr>Alignement</vt:lpstr>
      <vt:lpstr>Alignement</vt:lpstr>
      <vt:lpstr>Alignement</vt:lpstr>
      <vt:lpstr>Présentation PowerPoint</vt:lpstr>
      <vt:lpstr>Alignement</vt:lpstr>
      <vt:lpstr>Alignement</vt:lpstr>
      <vt:lpstr>Alignement</vt:lpstr>
      <vt:lpstr>Alignement</vt:lpstr>
      <vt:lpstr>Difficultés</vt:lpstr>
      <vt:lpstr>Alignement alternatif</vt:lpstr>
      <vt:lpstr>Conclusion</vt:lpstr>
      <vt:lpstr>Conclusion</vt:lpstr>
    </vt:vector>
  </TitlesOfParts>
  <Company>DFO 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Travail d’été 2024</dc:title>
  <dc:creator>Thibodeau, Julien (DFO/MPO)</dc:creator>
  <cp:lastModifiedBy>Thibodeau, Julien (DFO/MPO)</cp:lastModifiedBy>
  <cp:revision>26</cp:revision>
  <dcterms:created xsi:type="dcterms:W3CDTF">2024-08-12T13:34:20Z</dcterms:created>
  <dcterms:modified xsi:type="dcterms:W3CDTF">2024-08-23T12:39:39Z</dcterms:modified>
</cp:coreProperties>
</file>